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6" r:id="rId2"/>
    <p:sldId id="328" r:id="rId3"/>
    <p:sldId id="330" r:id="rId4"/>
    <p:sldId id="259" r:id="rId5"/>
    <p:sldId id="260" r:id="rId6"/>
    <p:sldId id="261" r:id="rId7"/>
    <p:sldId id="262" r:id="rId8"/>
    <p:sldId id="332" r:id="rId9"/>
    <p:sldId id="265" r:id="rId10"/>
    <p:sldId id="275" r:id="rId11"/>
    <p:sldId id="277" r:id="rId12"/>
    <p:sldId id="325" r:id="rId13"/>
    <p:sldId id="279" r:id="rId14"/>
    <p:sldId id="319" r:id="rId15"/>
    <p:sldId id="278" r:id="rId16"/>
    <p:sldId id="281" r:id="rId17"/>
    <p:sldId id="323" r:id="rId18"/>
    <p:sldId id="320" r:id="rId19"/>
    <p:sldId id="280" r:id="rId20"/>
    <p:sldId id="282" r:id="rId21"/>
    <p:sldId id="334" r:id="rId22"/>
    <p:sldId id="283" r:id="rId23"/>
    <p:sldId id="322" r:id="rId24"/>
    <p:sldId id="286" r:id="rId25"/>
    <p:sldId id="285" r:id="rId26"/>
    <p:sldId id="321" r:id="rId27"/>
    <p:sldId id="287" r:id="rId28"/>
    <p:sldId id="288" r:id="rId29"/>
    <p:sldId id="289" r:id="rId30"/>
    <p:sldId id="290" r:id="rId31"/>
    <p:sldId id="284" r:id="rId32"/>
    <p:sldId id="324" r:id="rId33"/>
    <p:sldId id="291" r:id="rId34"/>
    <p:sldId id="333" r:id="rId35"/>
    <p:sldId id="263" r:id="rId36"/>
  </p:sldIdLst>
  <p:sldSz cx="13433425" cy="7556500"/>
  <p:notesSz cx="10693400" cy="75565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7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DC"/>
    <a:srgbClr val="F37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93647" autoAdjust="0"/>
  </p:normalViewPr>
  <p:slideViewPr>
    <p:cSldViewPr>
      <p:cViewPr varScale="1">
        <p:scale>
          <a:sx n="55" d="100"/>
          <a:sy n="55" d="100"/>
        </p:scale>
        <p:origin x="96" y="978"/>
      </p:cViewPr>
      <p:guideLst>
        <p:guide orient="horz" pos="2880"/>
        <p:guide pos="271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07507" y="2342516"/>
            <a:ext cx="11418411" cy="10310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15014" y="4231641"/>
            <a:ext cx="940339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837" y="1057933"/>
            <a:ext cx="433713" cy="24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587" y="3135890"/>
            <a:ext cx="10406251" cy="1295291"/>
          </a:xfrm>
        </p:spPr>
        <p:txBody>
          <a:bodyPr lIns="0" tIns="0" rIns="0" bIns="0"/>
          <a:lstStyle>
            <a:lvl1pPr>
              <a:defRPr sz="8417" b="1" i="0">
                <a:solidFill>
                  <a:srgbClr val="7E38E3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587" y="3135890"/>
            <a:ext cx="10406251" cy="1295291"/>
          </a:xfrm>
        </p:spPr>
        <p:txBody>
          <a:bodyPr lIns="0" tIns="0" rIns="0" bIns="0"/>
          <a:lstStyle>
            <a:lvl1pPr>
              <a:defRPr sz="8417" b="1" i="0">
                <a:solidFill>
                  <a:srgbClr val="7E38E3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71672" y="1737995"/>
            <a:ext cx="58435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918214" y="1737995"/>
            <a:ext cx="58435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587" y="3135890"/>
            <a:ext cx="10406251" cy="1295291"/>
          </a:xfrm>
        </p:spPr>
        <p:txBody>
          <a:bodyPr lIns="0" tIns="0" rIns="0" bIns="0"/>
          <a:lstStyle>
            <a:lvl1pPr>
              <a:defRPr sz="8417" b="1" i="0">
                <a:solidFill>
                  <a:srgbClr val="7E38E3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35837" y="1057933"/>
            <a:ext cx="433713" cy="2493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57969" y="1057933"/>
            <a:ext cx="12039957" cy="2493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13587" y="3135890"/>
            <a:ext cx="10406251" cy="1049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700" b="1" i="0">
                <a:solidFill>
                  <a:srgbClr val="7E38E3"/>
                </a:solidFill>
                <a:latin typeface="맑은 고딕"/>
                <a:cs typeface="맑은 고딕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6358" y="2084167"/>
            <a:ext cx="1272745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567365" y="7027546"/>
            <a:ext cx="429869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71671" y="7027546"/>
            <a:ext cx="30896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672066" y="7027546"/>
            <a:ext cx="30896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574335">
        <a:defRPr>
          <a:latin typeface="+mn-lt"/>
          <a:ea typeface="+mn-ea"/>
          <a:cs typeface="+mn-cs"/>
        </a:defRPr>
      </a:lvl2pPr>
      <a:lvl3pPr marL="1148669">
        <a:defRPr>
          <a:latin typeface="+mn-lt"/>
          <a:ea typeface="+mn-ea"/>
          <a:cs typeface="+mn-cs"/>
        </a:defRPr>
      </a:lvl3pPr>
      <a:lvl4pPr marL="1723004">
        <a:defRPr>
          <a:latin typeface="+mn-lt"/>
          <a:ea typeface="+mn-ea"/>
          <a:cs typeface="+mn-cs"/>
        </a:defRPr>
      </a:lvl4pPr>
      <a:lvl5pPr marL="2297339">
        <a:defRPr>
          <a:latin typeface="+mn-lt"/>
          <a:ea typeface="+mn-ea"/>
          <a:cs typeface="+mn-cs"/>
        </a:defRPr>
      </a:lvl5pPr>
      <a:lvl6pPr marL="2871673">
        <a:defRPr>
          <a:latin typeface="+mn-lt"/>
          <a:ea typeface="+mn-ea"/>
          <a:cs typeface="+mn-cs"/>
        </a:defRPr>
      </a:lvl6pPr>
      <a:lvl7pPr marL="3446008">
        <a:defRPr>
          <a:latin typeface="+mn-lt"/>
          <a:ea typeface="+mn-ea"/>
          <a:cs typeface="+mn-cs"/>
        </a:defRPr>
      </a:lvl7pPr>
      <a:lvl8pPr marL="4020342">
        <a:defRPr>
          <a:latin typeface="+mn-lt"/>
          <a:ea typeface="+mn-ea"/>
          <a:cs typeface="+mn-cs"/>
        </a:defRPr>
      </a:lvl8pPr>
      <a:lvl9pPr marL="459467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574335">
        <a:defRPr>
          <a:latin typeface="+mn-lt"/>
          <a:ea typeface="+mn-ea"/>
          <a:cs typeface="+mn-cs"/>
        </a:defRPr>
      </a:lvl2pPr>
      <a:lvl3pPr marL="1148669">
        <a:defRPr>
          <a:latin typeface="+mn-lt"/>
          <a:ea typeface="+mn-ea"/>
          <a:cs typeface="+mn-cs"/>
        </a:defRPr>
      </a:lvl3pPr>
      <a:lvl4pPr marL="1723004">
        <a:defRPr>
          <a:latin typeface="+mn-lt"/>
          <a:ea typeface="+mn-ea"/>
          <a:cs typeface="+mn-cs"/>
        </a:defRPr>
      </a:lvl4pPr>
      <a:lvl5pPr marL="2297339">
        <a:defRPr>
          <a:latin typeface="+mn-lt"/>
          <a:ea typeface="+mn-ea"/>
          <a:cs typeface="+mn-cs"/>
        </a:defRPr>
      </a:lvl5pPr>
      <a:lvl6pPr marL="2871673">
        <a:defRPr>
          <a:latin typeface="+mn-lt"/>
          <a:ea typeface="+mn-ea"/>
          <a:cs typeface="+mn-cs"/>
        </a:defRPr>
      </a:lvl6pPr>
      <a:lvl7pPr marL="3446008">
        <a:defRPr>
          <a:latin typeface="+mn-lt"/>
          <a:ea typeface="+mn-ea"/>
          <a:cs typeface="+mn-cs"/>
        </a:defRPr>
      </a:lvl7pPr>
      <a:lvl8pPr marL="4020342">
        <a:defRPr>
          <a:latin typeface="+mn-lt"/>
          <a:ea typeface="+mn-ea"/>
          <a:cs typeface="+mn-cs"/>
        </a:defRPr>
      </a:lvl8pPr>
      <a:lvl9pPr marL="459467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ec2-13-124-7-117.ap-northeast-2.compute.amazonaws.com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png"/><Relationship Id="rId5" Type="http://schemas.openxmlformats.org/officeDocument/2006/relationships/image" Target="../media/image34.jp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921" y="3742120"/>
            <a:ext cx="5669981" cy="566998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93" y="3401189"/>
            <a:ext cx="2196023" cy="17771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233271" y="2787651"/>
            <a:ext cx="9131641" cy="164522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5436" spc="-514" dirty="0">
                <a:solidFill>
                  <a:srgbClr val="3F62FF"/>
                </a:solidFill>
                <a:ea typeface="NanumSquare Bold"/>
              </a:rPr>
              <a:t>웹</a:t>
            </a:r>
            <a:r>
              <a:rPr lang="en-US" sz="5436" spc="-514" dirty="0">
                <a:solidFill>
                  <a:srgbClr val="3F62FF"/>
                </a:solidFill>
                <a:latin typeface="NanumSquare Bold"/>
              </a:rPr>
              <a:t> </a:t>
            </a:r>
            <a:r>
              <a:rPr lang="ko-KR" altLang="en-US" sz="5436" spc="-514" dirty="0">
                <a:solidFill>
                  <a:srgbClr val="3F62FF"/>
                </a:solidFill>
                <a:ea typeface="NanumSquare Bold"/>
              </a:rPr>
              <a:t>프로그래밍</a:t>
            </a:r>
            <a:r>
              <a:rPr lang="en-US" sz="5436" spc="-514" dirty="0">
                <a:solidFill>
                  <a:srgbClr val="3F62FF"/>
                </a:solidFill>
                <a:latin typeface="NanumSquare Bold"/>
              </a:rPr>
              <a:t> </a:t>
            </a:r>
            <a:r>
              <a:rPr lang="ko-KR" altLang="en-US" sz="5436" spc="-514" dirty="0">
                <a:solidFill>
                  <a:srgbClr val="3F62FF"/>
                </a:solidFill>
                <a:ea typeface="NanumSquare Bold"/>
              </a:rPr>
              <a:t>개인</a:t>
            </a:r>
            <a:r>
              <a:rPr lang="en-US" sz="5436" spc="-514" dirty="0">
                <a:solidFill>
                  <a:srgbClr val="3F62FF"/>
                </a:solidFill>
                <a:latin typeface="NanumSquare Bold"/>
              </a:rPr>
              <a:t> </a:t>
            </a:r>
            <a:r>
              <a:rPr lang="ko-KR" altLang="en-US" sz="5436" spc="-514" dirty="0">
                <a:solidFill>
                  <a:srgbClr val="3F62FF"/>
                </a:solidFill>
                <a:ea typeface="NanumSquare Bold"/>
              </a:rPr>
              <a:t>프로젝트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837301" y="3939925"/>
            <a:ext cx="7621603" cy="69965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3893" spc="220" dirty="0">
                <a:solidFill>
                  <a:srgbClr val="FF71D8"/>
                </a:solidFill>
                <a:latin typeface="DS-Digital"/>
              </a:rPr>
              <a:t>WEB PROGRAMMING PROJECT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-1536364" y="-1830936"/>
            <a:ext cx="5573056" cy="557305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912" y="1627254"/>
            <a:ext cx="1511261" cy="15672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8053ED-A312-4590-BD73-2FEC89C72D17}"/>
              </a:ext>
            </a:extLst>
          </p:cNvPr>
          <p:cNvSpPr txBox="1"/>
          <p:nvPr/>
        </p:nvSpPr>
        <p:spPr>
          <a:xfrm>
            <a:off x="9429428" y="4837388"/>
            <a:ext cx="2835347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61" b="1" dirty="0"/>
              <a:t>김 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D14154-DD1E-4C4E-A344-A881FF220F4C}"/>
              </a:ext>
            </a:extLst>
          </p:cNvPr>
          <p:cNvSpPr txBox="1"/>
          <p:nvPr/>
        </p:nvSpPr>
        <p:spPr>
          <a:xfrm>
            <a:off x="4392985" y="2895554"/>
            <a:ext cx="7871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spc="220" dirty="0">
                <a:latin typeface="DS-Digital"/>
              </a:rPr>
              <a:t>All fun things start with 'if' or 'if'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69" y="360892"/>
            <a:ext cx="12039957" cy="313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326" y="434573"/>
            <a:ext cx="1521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10050" y="1422570"/>
            <a:ext cx="3753991" cy="55287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13406" y="1828334"/>
            <a:ext cx="3309696" cy="4842852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7549">
              <a:spcBef>
                <a:spcPts val="132"/>
              </a:spcBef>
            </a:pPr>
            <a:r>
              <a:rPr sz="1319" spc="6" dirty="0">
                <a:latin typeface="Franklin Gothic Book"/>
                <a:cs typeface="Franklin Gothic Book"/>
              </a:rPr>
              <a:t>Member</a:t>
            </a:r>
            <a:endParaRPr sz="1319" dirty="0">
              <a:latin typeface="Franklin Gothic Book"/>
              <a:cs typeface="Franklin Gothic Book"/>
            </a:endParaRPr>
          </a:p>
          <a:p>
            <a:pPr marL="15954"/>
            <a:r>
              <a:rPr lang="en-US" sz="1319" spc="6" dirty="0">
                <a:latin typeface="맑은 고딕"/>
                <a:cs typeface="맑은 고딕"/>
              </a:rPr>
              <a:t>IFIF </a:t>
            </a:r>
            <a:r>
              <a:rPr sz="1319" spc="6" dirty="0" err="1">
                <a:latin typeface="맑은 고딕"/>
                <a:cs typeface="맑은 고딕"/>
              </a:rPr>
              <a:t>회원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정보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879" dirty="0">
              <a:latin typeface="맑은 고딕"/>
              <a:cs typeface="맑은 고딕"/>
            </a:endParaRPr>
          </a:p>
          <a:p>
            <a:pPr marL="17549"/>
            <a:r>
              <a:rPr sz="1319" spc="19" dirty="0">
                <a:latin typeface="Franklin Gothic Book"/>
                <a:cs typeface="Franklin Gothic Book"/>
              </a:rPr>
              <a:t>Cart</a:t>
            </a:r>
            <a:endParaRPr sz="1319" dirty="0">
              <a:latin typeface="Franklin Gothic Book"/>
              <a:cs typeface="Franklin Gothic Book"/>
            </a:endParaRPr>
          </a:p>
          <a:p>
            <a:pPr marL="15954"/>
            <a:r>
              <a:rPr sz="1319" spc="6" dirty="0">
                <a:latin typeface="맑은 고딕"/>
                <a:cs typeface="맑은 고딕"/>
              </a:rPr>
              <a:t>회원의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장바구니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목록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spcBef>
                <a:spcPts val="6"/>
              </a:spcBef>
            </a:pPr>
            <a:endParaRPr sz="879" dirty="0">
              <a:latin typeface="맑은 고딕"/>
              <a:cs typeface="맑은 고딕"/>
            </a:endParaRPr>
          </a:p>
          <a:p>
            <a:pPr marL="17549">
              <a:lnSpc>
                <a:spcPts val="1577"/>
              </a:lnSpc>
            </a:pPr>
            <a:r>
              <a:rPr sz="1319" spc="6" dirty="0">
                <a:latin typeface="Franklin Gothic Book"/>
                <a:cs typeface="Franklin Gothic Book"/>
              </a:rPr>
              <a:t>cart_item</a:t>
            </a:r>
            <a:endParaRPr sz="1319" dirty="0">
              <a:latin typeface="Franklin Gothic Book"/>
              <a:cs typeface="Franklin Gothic Book"/>
            </a:endParaRPr>
          </a:p>
          <a:p>
            <a:pPr marL="15954">
              <a:lnSpc>
                <a:spcPts val="1577"/>
              </a:lnSpc>
            </a:pPr>
            <a:r>
              <a:rPr sz="1319" spc="6" dirty="0">
                <a:latin typeface="맑은 고딕"/>
                <a:cs typeface="맑은 고딕"/>
              </a:rPr>
              <a:t>장바구니에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담긴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상품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정보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spcBef>
                <a:spcPts val="19"/>
              </a:spcBef>
            </a:pPr>
            <a:endParaRPr sz="879" dirty="0">
              <a:latin typeface="맑은 고딕"/>
              <a:cs typeface="맑은 고딕"/>
            </a:endParaRPr>
          </a:p>
          <a:p>
            <a:pPr marL="17549">
              <a:lnSpc>
                <a:spcPts val="1577"/>
              </a:lnSpc>
            </a:pPr>
            <a:r>
              <a:rPr sz="1319" spc="6" dirty="0">
                <a:latin typeface="Franklin Gothic Book"/>
                <a:cs typeface="Franklin Gothic Book"/>
              </a:rPr>
              <a:t>orders</a:t>
            </a:r>
            <a:endParaRPr sz="1319" dirty="0">
              <a:latin typeface="Franklin Gothic Book"/>
              <a:cs typeface="Franklin Gothic Book"/>
            </a:endParaRPr>
          </a:p>
          <a:p>
            <a:pPr marL="15954">
              <a:lnSpc>
                <a:spcPts val="1577"/>
              </a:lnSpc>
            </a:pPr>
            <a:r>
              <a:rPr sz="1319" spc="6" dirty="0">
                <a:latin typeface="맑은 고딕"/>
                <a:cs typeface="맑은 고딕"/>
              </a:rPr>
              <a:t>쇼핑몰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회원들의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주문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목록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spcBef>
                <a:spcPts val="19"/>
              </a:spcBef>
            </a:pPr>
            <a:endParaRPr sz="879" dirty="0">
              <a:latin typeface="맑은 고딕"/>
              <a:cs typeface="맑은 고딕"/>
            </a:endParaRPr>
          </a:p>
          <a:p>
            <a:pPr marL="17549">
              <a:lnSpc>
                <a:spcPts val="1577"/>
              </a:lnSpc>
            </a:pPr>
            <a:r>
              <a:rPr sz="1319" dirty="0">
                <a:latin typeface="Franklin Gothic Book"/>
                <a:cs typeface="Franklin Gothic Book"/>
              </a:rPr>
              <a:t>order_item</a:t>
            </a:r>
          </a:p>
          <a:p>
            <a:pPr marL="15954">
              <a:lnSpc>
                <a:spcPts val="1577"/>
              </a:lnSpc>
            </a:pPr>
            <a:r>
              <a:rPr sz="1319" spc="6" dirty="0">
                <a:latin typeface="맑은 고딕"/>
                <a:cs typeface="맑은 고딕"/>
              </a:rPr>
              <a:t>주문된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상품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정보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spcBef>
                <a:spcPts val="13"/>
              </a:spcBef>
            </a:pPr>
            <a:endParaRPr sz="879" dirty="0">
              <a:latin typeface="맑은 고딕"/>
              <a:cs typeface="맑은 고딕"/>
            </a:endParaRPr>
          </a:p>
          <a:p>
            <a:pPr marL="17549">
              <a:lnSpc>
                <a:spcPts val="1577"/>
              </a:lnSpc>
              <a:spcBef>
                <a:spcPts val="6"/>
              </a:spcBef>
            </a:pPr>
            <a:r>
              <a:rPr sz="1319" dirty="0">
                <a:latin typeface="Franklin Gothic Book"/>
                <a:cs typeface="Franklin Gothic Book"/>
              </a:rPr>
              <a:t>item</a:t>
            </a:r>
          </a:p>
          <a:p>
            <a:pPr marL="15954">
              <a:lnSpc>
                <a:spcPts val="1577"/>
              </a:lnSpc>
            </a:pPr>
            <a:r>
              <a:rPr lang="ko-KR" altLang="en-US" sz="1319" spc="6" dirty="0">
                <a:latin typeface="맑은 고딕"/>
                <a:cs typeface="맑은 고딕"/>
              </a:rPr>
              <a:t>등록된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상품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정보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spcBef>
                <a:spcPts val="13"/>
              </a:spcBef>
            </a:pPr>
            <a:endParaRPr sz="879" dirty="0">
              <a:latin typeface="맑은 고딕"/>
              <a:cs typeface="맑은 고딕"/>
            </a:endParaRPr>
          </a:p>
          <a:p>
            <a:pPr marL="17549">
              <a:lnSpc>
                <a:spcPts val="1577"/>
              </a:lnSpc>
              <a:spcBef>
                <a:spcPts val="6"/>
              </a:spcBef>
            </a:pPr>
            <a:r>
              <a:rPr sz="1319" dirty="0">
                <a:latin typeface="Franklin Gothic Book"/>
                <a:cs typeface="Franklin Gothic Book"/>
              </a:rPr>
              <a:t>item_img</a:t>
            </a:r>
          </a:p>
          <a:p>
            <a:pPr marL="15954">
              <a:lnSpc>
                <a:spcPts val="1577"/>
              </a:lnSpc>
            </a:pPr>
            <a:r>
              <a:rPr sz="1319" spc="6" dirty="0">
                <a:latin typeface="맑은 고딕"/>
                <a:cs typeface="맑은 고딕"/>
              </a:rPr>
              <a:t>상품에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대한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이미지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정보를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담고</a:t>
            </a:r>
            <a:r>
              <a:rPr sz="1319" spc="-151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있는</a:t>
            </a:r>
            <a:r>
              <a:rPr sz="1319" spc="-138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테이블</a:t>
            </a:r>
            <a:endParaRPr sz="1319" dirty="0">
              <a:latin typeface="맑은 고딕"/>
              <a:cs typeface="맑은 고딕"/>
            </a:endParaRPr>
          </a:p>
          <a:p>
            <a:pPr>
              <a:lnSpc>
                <a:spcPct val="100000"/>
              </a:lnSpc>
            </a:pPr>
            <a:endParaRPr sz="879" dirty="0">
              <a:latin typeface="맑은 고딕"/>
              <a:cs typeface="맑은 고딕"/>
            </a:endParaRPr>
          </a:p>
          <a:p>
            <a:pPr marL="17549"/>
            <a:r>
              <a:rPr lang="en-US" sz="1319" spc="6" dirty="0">
                <a:latin typeface="Franklin Gothic Book"/>
                <a:cs typeface="Franklin Gothic Book"/>
              </a:rPr>
              <a:t>Payment</a:t>
            </a:r>
          </a:p>
          <a:p>
            <a:pPr marL="17549"/>
            <a:r>
              <a:rPr lang="ko-KR" altLang="en-US" sz="1319" spc="6" dirty="0">
                <a:latin typeface="Franklin Gothic Book"/>
                <a:cs typeface="맑은 고딕"/>
              </a:rPr>
              <a:t>결제 정보 테이블</a:t>
            </a:r>
            <a:endParaRPr lang="en-US" altLang="ko-KR" sz="1319" spc="6" dirty="0">
              <a:latin typeface="Franklin Gothic Book"/>
              <a:cs typeface="맑은 고딕"/>
            </a:endParaRPr>
          </a:p>
          <a:p>
            <a:pPr marL="17549"/>
            <a:endParaRPr lang="en-US" sz="1319" spc="6" dirty="0">
              <a:latin typeface="Franklin Gothic Book"/>
              <a:cs typeface="맑은 고딕"/>
            </a:endParaRPr>
          </a:p>
          <a:p>
            <a:pPr marL="17549"/>
            <a:r>
              <a:rPr lang="en-US" sz="1319" spc="6" dirty="0">
                <a:latin typeface="Franklin Gothic Book"/>
                <a:cs typeface="맑은 고딕"/>
              </a:rPr>
              <a:t>Comment</a:t>
            </a:r>
          </a:p>
          <a:p>
            <a:pPr marL="17549"/>
            <a:r>
              <a:rPr lang="ko-KR" altLang="en-US" sz="1319" spc="6" dirty="0">
                <a:latin typeface="Franklin Gothic Book"/>
                <a:cs typeface="맑은 고딕"/>
              </a:rPr>
              <a:t>댓글에 대한 정보 테이블</a:t>
            </a:r>
            <a:endParaRPr sz="1319" dirty="0">
              <a:latin typeface="맑은 고딕"/>
              <a:cs typeface="맑은 고딕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20089" y="922774"/>
            <a:ext cx="2910044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데이터</a:t>
            </a:r>
            <a:r>
              <a:rPr sz="2638" spc="-226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베이스</a:t>
            </a:r>
            <a:r>
              <a:rPr sz="2638" spc="-201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구성</a:t>
            </a:r>
            <a:endParaRPr sz="2638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59D38A2-7637-4D00-96C0-57D8977C2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77" y="1436498"/>
            <a:ext cx="9424619" cy="50034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17499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1521" y="1173572"/>
            <a:ext cx="2572613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고객</a:t>
            </a:r>
            <a:r>
              <a:rPr sz="2638" spc="-226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이용</a:t>
            </a:r>
            <a:r>
              <a:rPr sz="2638" spc="-220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흐름도</a:t>
            </a:r>
            <a:endParaRPr sz="2638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6233A6F2-848F-49EE-B2CB-8F5F7D0C9C8A}"/>
              </a:ext>
            </a:extLst>
          </p:cNvPr>
          <p:cNvSpPr/>
          <p:nvPr/>
        </p:nvSpPr>
        <p:spPr>
          <a:xfrm>
            <a:off x="23391" y="3783172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메인 화면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FE0BCB2-C2BE-4C6A-89C5-A26B2F772D48}"/>
              </a:ext>
            </a:extLst>
          </p:cNvPr>
          <p:cNvSpPr/>
          <p:nvPr/>
        </p:nvSpPr>
        <p:spPr>
          <a:xfrm>
            <a:off x="4178942" y="3778250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>
                <a:solidFill>
                  <a:schemeClr val="tx1"/>
                </a:solidFill>
              </a:rPr>
              <a:t>회원가입</a:t>
            </a:r>
            <a:endParaRPr lang="ko-KR" altLang="en-US" sz="1633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7381A5FF-BD73-4FC8-BB56-CB1BC2D59A96}"/>
              </a:ext>
            </a:extLst>
          </p:cNvPr>
          <p:cNvSpPr/>
          <p:nvPr/>
        </p:nvSpPr>
        <p:spPr>
          <a:xfrm>
            <a:off x="4178942" y="4879224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소셜 로그인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AC029CA-7D75-4E0E-9FED-45EE0AFE4CB6}"/>
              </a:ext>
            </a:extLst>
          </p:cNvPr>
          <p:cNvSpPr/>
          <p:nvPr/>
        </p:nvSpPr>
        <p:spPr>
          <a:xfrm>
            <a:off x="4178942" y="2560912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일반 로그인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F0ADDEE-4F61-4B85-ADD4-2FC5747DB6BC}"/>
              </a:ext>
            </a:extLst>
          </p:cNvPr>
          <p:cNvSpPr/>
          <p:nvPr/>
        </p:nvSpPr>
        <p:spPr>
          <a:xfrm>
            <a:off x="2101166" y="4879224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찾아오시는 길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857AC066-AA84-4A73-B39E-5C67CE1CF3D8}"/>
              </a:ext>
            </a:extLst>
          </p:cNvPr>
          <p:cNvSpPr/>
          <p:nvPr/>
        </p:nvSpPr>
        <p:spPr>
          <a:xfrm>
            <a:off x="2101166" y="2560912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인스타그램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59B4015D-EB1B-4BED-BDE8-FFB2C77E4F69}"/>
              </a:ext>
            </a:extLst>
          </p:cNvPr>
          <p:cNvSpPr/>
          <p:nvPr/>
        </p:nvSpPr>
        <p:spPr>
          <a:xfrm>
            <a:off x="2091728" y="3778250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메뉴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619A1DAB-A25F-4AAF-8A20-BB914D888D03}"/>
              </a:ext>
            </a:extLst>
          </p:cNvPr>
          <p:cNvSpPr/>
          <p:nvPr/>
        </p:nvSpPr>
        <p:spPr>
          <a:xfrm>
            <a:off x="6549394" y="3778250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칵테일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A55743B-E737-4EDC-8179-F5EB7B06F317}"/>
              </a:ext>
            </a:extLst>
          </p:cNvPr>
          <p:cNvSpPr/>
          <p:nvPr/>
        </p:nvSpPr>
        <p:spPr>
          <a:xfrm>
            <a:off x="8798020" y="3778250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주문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B1E310C-F2F7-4682-913C-6F7140D99530}"/>
              </a:ext>
            </a:extLst>
          </p:cNvPr>
          <p:cNvSpPr/>
          <p:nvPr/>
        </p:nvSpPr>
        <p:spPr>
          <a:xfrm>
            <a:off x="8781725" y="2560912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장바구니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622B99EE-EDA7-4965-A34C-D05EF7012944}"/>
              </a:ext>
            </a:extLst>
          </p:cNvPr>
          <p:cNvSpPr/>
          <p:nvPr/>
        </p:nvSpPr>
        <p:spPr>
          <a:xfrm>
            <a:off x="11120067" y="3781135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결제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43B3AF4-745F-4091-AD50-5661D0967D82}"/>
              </a:ext>
            </a:extLst>
          </p:cNvPr>
          <p:cNvSpPr/>
          <p:nvPr/>
        </p:nvSpPr>
        <p:spPr>
          <a:xfrm>
            <a:off x="6541386" y="2560912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위스키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A28C6CE-1ACF-4542-8346-17E8AC51951F}"/>
              </a:ext>
            </a:extLst>
          </p:cNvPr>
          <p:cNvSpPr/>
          <p:nvPr/>
        </p:nvSpPr>
        <p:spPr>
          <a:xfrm>
            <a:off x="11120067" y="2566751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구매이력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505D661-4B07-4ACC-A626-8221B8A1F5F2}"/>
              </a:ext>
            </a:extLst>
          </p:cNvPr>
          <p:cNvSpPr/>
          <p:nvPr/>
        </p:nvSpPr>
        <p:spPr>
          <a:xfrm>
            <a:off x="8818676" y="4884893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상세정보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9E268A3-EB5D-400A-8142-299381B63AEA}"/>
              </a:ext>
            </a:extLst>
          </p:cNvPr>
          <p:cNvCxnSpPr>
            <a:stCxn id="9" idx="0"/>
            <a:endCxn id="11" idx="2"/>
          </p:cNvCxnSpPr>
          <p:nvPr/>
        </p:nvCxnSpPr>
        <p:spPr>
          <a:xfrm flipV="1">
            <a:off x="4992606" y="3230988"/>
            <a:ext cx="0" cy="54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819DA29-F1E7-4286-9434-9FE9B2EDB546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4992606" y="4448326"/>
            <a:ext cx="0" cy="430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E519EF3-F0E1-4463-BB31-6B4DB39ED30B}"/>
              </a:ext>
            </a:extLst>
          </p:cNvPr>
          <p:cNvCxnSpPr>
            <a:stCxn id="9" idx="3"/>
            <a:endCxn id="22" idx="1"/>
          </p:cNvCxnSpPr>
          <p:nvPr/>
        </p:nvCxnSpPr>
        <p:spPr>
          <a:xfrm>
            <a:off x="5806270" y="4113288"/>
            <a:ext cx="743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DAD07547-4DBC-4CC0-AF94-A337497D79D0}"/>
              </a:ext>
            </a:extLst>
          </p:cNvPr>
          <p:cNvCxnSpPr>
            <a:stCxn id="22" idx="0"/>
            <a:endCxn id="27" idx="2"/>
          </p:cNvCxnSpPr>
          <p:nvPr/>
        </p:nvCxnSpPr>
        <p:spPr>
          <a:xfrm flipH="1" flipV="1">
            <a:off x="7355050" y="3230988"/>
            <a:ext cx="8008" cy="54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C04624F1-8F41-4E48-A6EE-9CF26DD80816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8176721" y="4113288"/>
            <a:ext cx="621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FE0B7F8B-C211-43CD-963B-4DC9B87D4E87}"/>
              </a:ext>
            </a:extLst>
          </p:cNvPr>
          <p:cNvCxnSpPr>
            <a:stCxn id="23" idx="0"/>
            <a:endCxn id="24" idx="2"/>
          </p:cNvCxnSpPr>
          <p:nvPr/>
        </p:nvCxnSpPr>
        <p:spPr>
          <a:xfrm flipH="1" flipV="1">
            <a:off x="9595389" y="3230988"/>
            <a:ext cx="16295" cy="54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0CB9F530-9F7F-4EBA-91AC-821DAAA957DA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>
            <a:off x="9611684" y="4448326"/>
            <a:ext cx="20656" cy="436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58E91EF-334A-49F5-8930-C1AC94FE3962}"/>
              </a:ext>
            </a:extLst>
          </p:cNvPr>
          <p:cNvCxnSpPr>
            <a:stCxn id="23" idx="3"/>
            <a:endCxn id="26" idx="1"/>
          </p:cNvCxnSpPr>
          <p:nvPr/>
        </p:nvCxnSpPr>
        <p:spPr>
          <a:xfrm>
            <a:off x="10425347" y="4113288"/>
            <a:ext cx="694721" cy="2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2A7002AD-4DCF-4E15-BF6D-3177E0FCEB99}"/>
              </a:ext>
            </a:extLst>
          </p:cNvPr>
          <p:cNvCxnSpPr>
            <a:stCxn id="26" idx="0"/>
            <a:endCxn id="28" idx="2"/>
          </p:cNvCxnSpPr>
          <p:nvPr/>
        </p:nvCxnSpPr>
        <p:spPr>
          <a:xfrm flipV="1">
            <a:off x="11933731" y="3236827"/>
            <a:ext cx="0" cy="54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1237785C-BED3-45AD-B2FB-EC53C68D487A}"/>
              </a:ext>
            </a:extLst>
          </p:cNvPr>
          <p:cNvCxnSpPr/>
          <p:nvPr/>
        </p:nvCxnSpPr>
        <p:spPr>
          <a:xfrm>
            <a:off x="2914829" y="4432711"/>
            <a:ext cx="0" cy="44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52A9E806-94BD-40D7-A5D8-FE4D86B7A94A}"/>
              </a:ext>
            </a:extLst>
          </p:cNvPr>
          <p:cNvCxnSpPr>
            <a:stCxn id="20" idx="0"/>
            <a:endCxn id="19" idx="2"/>
          </p:cNvCxnSpPr>
          <p:nvPr/>
        </p:nvCxnSpPr>
        <p:spPr>
          <a:xfrm flipV="1">
            <a:off x="2905392" y="3230988"/>
            <a:ext cx="9438" cy="547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2AF60457-12A1-46CD-8E85-FAF723888AB2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1650718" y="4113288"/>
            <a:ext cx="441010" cy="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3EF1E061-97D7-4091-A827-7CB1187F2BD0}"/>
              </a:ext>
            </a:extLst>
          </p:cNvPr>
          <p:cNvCxnSpPr>
            <a:stCxn id="20" idx="3"/>
            <a:endCxn id="9" idx="1"/>
          </p:cNvCxnSpPr>
          <p:nvPr/>
        </p:nvCxnSpPr>
        <p:spPr>
          <a:xfrm>
            <a:off x="3719055" y="4113288"/>
            <a:ext cx="4598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15975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1222595"/>
            <a:ext cx="290765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관리자</a:t>
            </a:r>
            <a:r>
              <a:rPr sz="2638" spc="-226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이용</a:t>
            </a:r>
            <a:r>
              <a:rPr sz="2638" spc="-220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흐름도</a:t>
            </a:r>
            <a:endParaRPr sz="2638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8F560A-2C1D-4C12-AE00-1A1E0C855628}"/>
              </a:ext>
            </a:extLst>
          </p:cNvPr>
          <p:cNvSpPr/>
          <p:nvPr/>
        </p:nvSpPr>
        <p:spPr>
          <a:xfrm>
            <a:off x="829617" y="3946108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메인 화면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BD9D5B0-2B44-4208-8D43-A56E7FF1DC06}"/>
              </a:ext>
            </a:extLst>
          </p:cNvPr>
          <p:cNvSpPr/>
          <p:nvPr/>
        </p:nvSpPr>
        <p:spPr>
          <a:xfrm>
            <a:off x="5459263" y="3946108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상품 등록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6CE201A-1E40-4E33-B721-C21AA1B8B9BF}"/>
              </a:ext>
            </a:extLst>
          </p:cNvPr>
          <p:cNvSpPr/>
          <p:nvPr/>
        </p:nvSpPr>
        <p:spPr>
          <a:xfrm>
            <a:off x="7730927" y="3946957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상품 관리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B25C941-9EA7-48D5-B296-70D48CAF40EC}"/>
              </a:ext>
            </a:extLst>
          </p:cNvPr>
          <p:cNvSpPr/>
          <p:nvPr/>
        </p:nvSpPr>
        <p:spPr>
          <a:xfrm>
            <a:off x="7730927" y="2725274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상품 검색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B75FE78-7020-427E-9683-1DDADA24FE16}"/>
              </a:ext>
            </a:extLst>
          </p:cNvPr>
          <p:cNvSpPr/>
          <p:nvPr/>
        </p:nvSpPr>
        <p:spPr>
          <a:xfrm>
            <a:off x="10162816" y="3969700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상품 수정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B80CFA-5C2C-4B08-AC4A-3B98BEEB45BF}"/>
              </a:ext>
            </a:extLst>
          </p:cNvPr>
          <p:cNvSpPr/>
          <p:nvPr/>
        </p:nvSpPr>
        <p:spPr>
          <a:xfrm>
            <a:off x="3110836" y="3946108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회원가입</a:t>
            </a:r>
            <a:br>
              <a:rPr lang="en-US" altLang="ko-KR" sz="1633" dirty="0">
                <a:solidFill>
                  <a:schemeClr val="tx1"/>
                </a:solidFill>
              </a:rPr>
            </a:br>
            <a:r>
              <a:rPr lang="en-US" altLang="ko-KR" sz="1633" dirty="0">
                <a:solidFill>
                  <a:schemeClr val="tx1"/>
                </a:solidFill>
              </a:rPr>
              <a:t>(</a:t>
            </a:r>
            <a:r>
              <a:rPr lang="ko-KR" altLang="en-US" sz="1633" dirty="0">
                <a:solidFill>
                  <a:schemeClr val="tx1"/>
                </a:solidFill>
              </a:rPr>
              <a:t>관리자</a:t>
            </a:r>
            <a:r>
              <a:rPr lang="en-US" altLang="ko-KR" sz="1633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8443D78-D554-4056-90E5-0FD7AD5DD75F}"/>
              </a:ext>
            </a:extLst>
          </p:cNvPr>
          <p:cNvSpPr/>
          <p:nvPr/>
        </p:nvSpPr>
        <p:spPr>
          <a:xfrm>
            <a:off x="3110836" y="2728159"/>
            <a:ext cx="1627327" cy="67007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33" dirty="0">
                <a:solidFill>
                  <a:schemeClr val="tx1"/>
                </a:solidFill>
              </a:rPr>
              <a:t>로그인</a:t>
            </a:r>
            <a:endParaRPr lang="en-US" altLang="ko-KR" sz="1633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D3233E7-CAB9-4E53-B38D-102A8A8C1467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2456945" y="4281146"/>
            <a:ext cx="653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54C5B54C-1704-48F0-93C6-5BD72AE93F36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4738164" y="4281146"/>
            <a:ext cx="721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41823B3-E567-4743-A69B-F56727B9939F}"/>
              </a:ext>
            </a:extLst>
          </p:cNvPr>
          <p:cNvCxnSpPr>
            <a:stCxn id="12" idx="0"/>
            <a:endCxn id="13" idx="2"/>
          </p:cNvCxnSpPr>
          <p:nvPr/>
        </p:nvCxnSpPr>
        <p:spPr>
          <a:xfrm flipV="1">
            <a:off x="3924499" y="3398236"/>
            <a:ext cx="0" cy="547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5F0A997-C087-44EC-9636-3DA26E6EC2DA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7086591" y="4281146"/>
            <a:ext cx="644337" cy="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6AA60B6-AA4F-46F8-B7D6-AF99FD6F87B7}"/>
              </a:ext>
            </a:extLst>
          </p:cNvPr>
          <p:cNvCxnSpPr>
            <a:stCxn id="9" idx="0"/>
            <a:endCxn id="10" idx="2"/>
          </p:cNvCxnSpPr>
          <p:nvPr/>
        </p:nvCxnSpPr>
        <p:spPr>
          <a:xfrm flipV="1">
            <a:off x="8544591" y="3395349"/>
            <a:ext cx="0" cy="55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A035AFA-BF66-4582-8143-B7946390B463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9358255" y="4281995"/>
            <a:ext cx="804562" cy="22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021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69" y="360892"/>
            <a:ext cx="12039957" cy="313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326" y="434573"/>
            <a:ext cx="1521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164914" y="814467"/>
            <a:ext cx="3075967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</a:rPr>
              <a:t>로그인</a:t>
            </a:r>
            <a:r>
              <a:rPr lang="en-US" altLang="ko-KR" sz="2638" dirty="0">
                <a:solidFill>
                  <a:srgbClr val="101C48"/>
                </a:solidFill>
              </a:rPr>
              <a:t>/</a:t>
            </a:r>
            <a:r>
              <a:rPr sz="2638" dirty="0" err="1">
                <a:solidFill>
                  <a:srgbClr val="101C48"/>
                </a:solidFill>
              </a:rPr>
              <a:t>회원</a:t>
            </a:r>
            <a:r>
              <a:rPr sz="2638" spc="-220" dirty="0">
                <a:solidFill>
                  <a:srgbClr val="101C48"/>
                </a:solidFill>
              </a:rPr>
              <a:t> </a:t>
            </a:r>
            <a:r>
              <a:rPr lang="ko-KR" altLang="en-US" sz="2638" dirty="0">
                <a:solidFill>
                  <a:srgbClr val="101C48"/>
                </a:solidFill>
              </a:rPr>
              <a:t>가입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4788D72-D33C-4D58-9AE3-1C18E93C4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798" y="4738942"/>
            <a:ext cx="3583953" cy="273471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E56E7F4-A1F2-452F-BD66-9BA81A447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881" y="1015743"/>
            <a:ext cx="2668710" cy="1256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FC5A91A-36AC-4F89-B0A5-DBE3E5DD7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43" y="1236523"/>
            <a:ext cx="2957474" cy="6319978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8A3CCD7A-F983-4A3D-A9E3-C17B2500C2C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654245" y="1619736"/>
            <a:ext cx="2447233" cy="1260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AE8A4A-0286-46B4-84A9-23DF37F2CF8E}"/>
              </a:ext>
            </a:extLst>
          </p:cNvPr>
          <p:cNvSpPr txBox="1"/>
          <p:nvPr/>
        </p:nvSpPr>
        <p:spPr>
          <a:xfrm>
            <a:off x="838107" y="2660507"/>
            <a:ext cx="816138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E1CF933-B295-4DE1-A7FE-9C2CF9E85804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1572716" y="5302474"/>
            <a:ext cx="4754082" cy="803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25A1C1-5538-4ED2-9DD1-2ED5913399F2}"/>
              </a:ext>
            </a:extLst>
          </p:cNvPr>
          <p:cNvSpPr txBox="1"/>
          <p:nvPr/>
        </p:nvSpPr>
        <p:spPr>
          <a:xfrm>
            <a:off x="699839" y="5073650"/>
            <a:ext cx="861526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8E23B53-C969-4C3B-BAF5-B9FA0857974E}"/>
              </a:ext>
            </a:extLst>
          </p:cNvPr>
          <p:cNvSpPr/>
          <p:nvPr/>
        </p:nvSpPr>
        <p:spPr>
          <a:xfrm>
            <a:off x="4665142" y="2259096"/>
            <a:ext cx="1698691" cy="621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7" dirty="0"/>
              <a:t>View</a:t>
            </a:r>
            <a:br>
              <a:rPr lang="en-US" altLang="ko-KR" sz="1507" dirty="0"/>
            </a:br>
            <a:r>
              <a:rPr lang="en-US" altLang="ko-KR" sz="1507" dirty="0" err="1"/>
              <a:t>mailsend</a:t>
            </a:r>
            <a:r>
              <a:rPr lang="en-US" altLang="ko-KR" sz="1507" dirty="0"/>
              <a:t>()</a:t>
            </a:r>
            <a:r>
              <a:rPr lang="ko-KR" altLang="en-US" sz="1507" dirty="0"/>
              <a:t>호출</a:t>
            </a:r>
            <a:br>
              <a:rPr lang="en-US" altLang="ko-KR" sz="1507" dirty="0"/>
            </a:br>
            <a:r>
              <a:rPr lang="en-US" altLang="ko-KR" sz="1507" dirty="0"/>
              <a:t>ajax </a:t>
            </a:r>
            <a:r>
              <a:rPr lang="ko-KR" altLang="en-US" sz="1507" dirty="0"/>
              <a:t>요청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7C2F895-0198-42DF-8B0A-5316E50F6FED}"/>
              </a:ext>
            </a:extLst>
          </p:cNvPr>
          <p:cNvSpPr/>
          <p:nvPr/>
        </p:nvSpPr>
        <p:spPr>
          <a:xfrm>
            <a:off x="4583960" y="3260011"/>
            <a:ext cx="1860901" cy="621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7" dirty="0"/>
              <a:t>Controller</a:t>
            </a:r>
            <a:br>
              <a:rPr lang="en-US" altLang="ko-KR" sz="1507" dirty="0"/>
            </a:br>
            <a:r>
              <a:rPr lang="en-US" altLang="ko-KR" sz="1507" dirty="0" err="1"/>
              <a:t>memberController</a:t>
            </a:r>
            <a:endParaRPr lang="ko-KR" altLang="en-US" sz="1507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E99AB67-34C2-473B-8467-AE9693E8D4A3}"/>
              </a:ext>
            </a:extLst>
          </p:cNvPr>
          <p:cNvSpPr/>
          <p:nvPr/>
        </p:nvSpPr>
        <p:spPr>
          <a:xfrm>
            <a:off x="4886401" y="4263444"/>
            <a:ext cx="1256020" cy="6215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507" dirty="0"/>
              <a:t>Service</a:t>
            </a:r>
            <a:br>
              <a:rPr lang="en-US" altLang="ko-KR" sz="1507" dirty="0"/>
            </a:br>
            <a:r>
              <a:rPr lang="en-US" altLang="ko-KR" sz="1507" dirty="0" err="1"/>
              <a:t>mailservice</a:t>
            </a:r>
            <a:endParaRPr lang="ko-KR" altLang="en-US" sz="1507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B5C68D9-9DF1-41F5-A70C-0F7336A05F92}"/>
              </a:ext>
            </a:extLst>
          </p:cNvPr>
          <p:cNvCxnSpPr>
            <a:stCxn id="19" idx="2"/>
            <a:endCxn id="31" idx="0"/>
          </p:cNvCxnSpPr>
          <p:nvPr/>
        </p:nvCxnSpPr>
        <p:spPr>
          <a:xfrm flipH="1">
            <a:off x="5514411" y="2880632"/>
            <a:ext cx="77" cy="37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758A6C9-97B2-4D04-BAD2-7B934286A59C}"/>
              </a:ext>
            </a:extLst>
          </p:cNvPr>
          <p:cNvCxnSpPr>
            <a:stCxn id="31" idx="2"/>
            <a:endCxn id="34" idx="0"/>
          </p:cNvCxnSpPr>
          <p:nvPr/>
        </p:nvCxnSpPr>
        <p:spPr>
          <a:xfrm>
            <a:off x="5514411" y="3881547"/>
            <a:ext cx="0" cy="381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78005-B3E4-4C9A-AA94-CAA4FE9A9DFE}"/>
              </a:ext>
            </a:extLst>
          </p:cNvPr>
          <p:cNvSpPr txBox="1"/>
          <p:nvPr/>
        </p:nvSpPr>
        <p:spPr>
          <a:xfrm>
            <a:off x="4846523" y="2893847"/>
            <a:ext cx="752726" cy="295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19" dirty="0"/>
              <a:t>post</a:t>
            </a:r>
            <a:endParaRPr lang="ko-KR" altLang="en-US" sz="1319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A112D9DC-1A7B-4FBC-8E52-863D78251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775" y="1707621"/>
            <a:ext cx="4571638" cy="27254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2E3F8E-96A6-4112-AA23-3D1A69282CFF}"/>
              </a:ext>
            </a:extLst>
          </p:cNvPr>
          <p:cNvSpPr txBox="1"/>
          <p:nvPr/>
        </p:nvSpPr>
        <p:spPr>
          <a:xfrm>
            <a:off x="8469312" y="1015743"/>
            <a:ext cx="3358464" cy="5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2" b="1" dirty="0"/>
              <a:t>예외처리로 중복된 이메일이 있을 경우</a:t>
            </a:r>
            <a:endParaRPr lang="en-US" altLang="ko-KR" sz="1382" b="1" dirty="0"/>
          </a:p>
          <a:p>
            <a:r>
              <a:rPr lang="ko-KR" altLang="en-US" sz="1382" b="1" dirty="0"/>
              <a:t> 다시 회원가입 창으로 이동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69" y="360892"/>
            <a:ext cx="12039957" cy="313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326" y="434574"/>
            <a:ext cx="20547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57CA0C-9615-4B22-94C9-CCA205D02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" y="1563500"/>
            <a:ext cx="5166221" cy="60289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E5B889-685D-4CBA-93EA-FBB84484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2613" y="643846"/>
            <a:ext cx="7226486" cy="25310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70419DB-F3D0-487D-9A1A-A21413C9A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7873" y="3179467"/>
            <a:ext cx="4379968" cy="40709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B2257A4-A6D8-4A5D-86F7-879FE7B74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466" y="3682526"/>
            <a:ext cx="3571401" cy="37286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3113" y="1214878"/>
            <a:ext cx="4797986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</a:rPr>
              <a:t>소셜 로그인</a:t>
            </a:r>
            <a:r>
              <a:rPr lang="en-US" altLang="ko-KR" sz="2638" dirty="0">
                <a:solidFill>
                  <a:srgbClr val="101C48"/>
                </a:solidFill>
              </a:rPr>
              <a:t>(</a:t>
            </a:r>
            <a:r>
              <a:rPr lang="en-US" altLang="ko-KR" sz="2638" dirty="0" err="1">
                <a:solidFill>
                  <a:schemeClr val="tx1"/>
                </a:solidFill>
              </a:rPr>
              <a:t>OAuthAttributes</a:t>
            </a:r>
            <a:r>
              <a:rPr lang="en-US" altLang="ko-KR" sz="2638" dirty="0">
                <a:solidFill>
                  <a:schemeClr val="tx1"/>
                </a:solidFill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FF2A6-519A-4C4C-B4DE-9344D8CF15B2}"/>
              </a:ext>
            </a:extLst>
          </p:cNvPr>
          <p:cNvSpPr txBox="1"/>
          <p:nvPr/>
        </p:nvSpPr>
        <p:spPr>
          <a:xfrm>
            <a:off x="5202613" y="2390090"/>
            <a:ext cx="395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소셜 로그인 제공자 </a:t>
            </a:r>
            <a:r>
              <a:rPr lang="en-US" altLang="ko-KR" sz="1400" b="1" dirty="0" err="1"/>
              <a:t>kakao,Google,Naver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로부터 받아온 사용자 정보를 표준화된 방식으로 처리함</a:t>
            </a:r>
          </a:p>
        </p:txBody>
      </p:sp>
    </p:spTree>
    <p:extLst>
      <p:ext uri="{BB962C8B-B14F-4D97-AF65-F5344CB8AC3E}">
        <p14:creationId xmlns:p14="http://schemas.microsoft.com/office/powerpoint/2010/main" val="71977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69" y="360892"/>
            <a:ext cx="12039957" cy="313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326" y="434574"/>
            <a:ext cx="1097648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5832" y="922774"/>
            <a:ext cx="636523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메인</a:t>
            </a:r>
            <a:r>
              <a:rPr sz="2638" spc="-195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페이지</a:t>
            </a:r>
            <a:r>
              <a:rPr sz="2638" spc="-195" dirty="0">
                <a:solidFill>
                  <a:srgbClr val="101C48"/>
                </a:solidFill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sz="2638" spc="-6" dirty="0">
                <a:solidFill>
                  <a:srgbClr val="101C48"/>
                </a:solidFill>
              </a:rPr>
              <a:t>상단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,</a:t>
            </a:r>
            <a:r>
              <a:rPr sz="2638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HEADER</a:t>
            </a:r>
            <a:r>
              <a:rPr 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, </a:t>
            </a:r>
            <a:r>
              <a:rPr lang="en-US" sz="2638" spc="-6" dirty="0" err="1">
                <a:solidFill>
                  <a:srgbClr val="101C48"/>
                </a:solidFill>
                <a:latin typeface="Yu Gothic"/>
                <a:cs typeface="Yu Gothic"/>
              </a:rPr>
              <a:t>BootStrap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5178" y="4722351"/>
            <a:ext cx="3661734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lang="ko-KR" altLang="en-US" sz="1759" b="1" dirty="0">
                <a:solidFill>
                  <a:srgbClr val="101C48"/>
                </a:solidFill>
                <a:latin typeface="맑은 고딕"/>
                <a:cs typeface="맑은 고딕"/>
              </a:rPr>
              <a:t>관리자 </a:t>
            </a:r>
            <a:r>
              <a:rPr sz="1759" b="1" dirty="0" err="1">
                <a:solidFill>
                  <a:srgbClr val="101C48"/>
                </a:solidFill>
                <a:latin typeface="맑은 고딕"/>
                <a:cs typeface="맑은 고딕"/>
              </a:rPr>
              <a:t>로그인</a:t>
            </a:r>
            <a:r>
              <a:rPr lang="en-US" sz="1759" b="1" dirty="0">
                <a:solidFill>
                  <a:srgbClr val="101C48"/>
                </a:solidFill>
                <a:latin typeface="맑은 고딕"/>
                <a:cs typeface="맑은 고딕"/>
              </a:rPr>
              <a:t>(</a:t>
            </a:r>
            <a:r>
              <a:rPr lang="en-US" sz="1759" b="1" dirty="0" err="1">
                <a:solidFill>
                  <a:srgbClr val="101C48"/>
                </a:solidFill>
                <a:latin typeface="맑은 고딕"/>
                <a:cs typeface="맑은 고딕"/>
              </a:rPr>
              <a:t>hasRole</a:t>
            </a:r>
            <a:r>
              <a:rPr lang="en-US" sz="1759" b="1" dirty="0">
                <a:solidFill>
                  <a:srgbClr val="101C48"/>
                </a:solidFill>
                <a:latin typeface="맑은 고딕"/>
                <a:cs typeface="맑은 고딕"/>
              </a:rPr>
              <a:t>(“Admin”))</a:t>
            </a:r>
            <a:endParaRPr sz="1759" dirty="0">
              <a:latin typeface="맑은 고딕"/>
              <a:cs typeface="맑은 고딕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60D35E-8AEE-4885-B8ED-CEF20B70E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6" y="1735855"/>
            <a:ext cx="11906611" cy="17098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03F7FF-9C56-43FC-B600-A3815E0CA727}"/>
              </a:ext>
            </a:extLst>
          </p:cNvPr>
          <p:cNvSpPr txBox="1"/>
          <p:nvPr/>
        </p:nvSpPr>
        <p:spPr>
          <a:xfrm>
            <a:off x="1529620" y="2851288"/>
            <a:ext cx="3727686" cy="44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20FC7-47F4-48FC-9B6B-9AC93CC05422}"/>
              </a:ext>
            </a:extLst>
          </p:cNvPr>
          <p:cNvSpPr txBox="1"/>
          <p:nvPr/>
        </p:nvSpPr>
        <p:spPr>
          <a:xfrm>
            <a:off x="1458912" y="3509160"/>
            <a:ext cx="510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비 </a:t>
            </a:r>
            <a:r>
              <a:rPr lang="ko-KR" altLang="en-US" sz="1256" b="1" dirty="0" err="1"/>
              <a:t>로그인시</a:t>
            </a:r>
            <a:r>
              <a:rPr lang="ko-KR" altLang="en-US" sz="1256" b="1" dirty="0"/>
              <a:t> </a:t>
            </a:r>
            <a:r>
              <a:rPr lang="en-US" altLang="ko-KR" sz="1400" b="1" dirty="0"/>
              <a:t>authenticated</a:t>
            </a:r>
            <a:r>
              <a:rPr lang="en-US" altLang="ko-KR" sz="1400" dirty="0"/>
              <a:t> </a:t>
            </a:r>
            <a:r>
              <a:rPr lang="ko-KR" altLang="en-US" sz="1256" b="1" dirty="0"/>
              <a:t>를 사용하여 회원가입창으로 이동하게 함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32464AE-B739-4A97-AAF5-12253A58D5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76" y="5227605"/>
            <a:ext cx="11906611" cy="189033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F7DA39-29E7-4581-8500-836D5484EF4A}"/>
              </a:ext>
            </a:extLst>
          </p:cNvPr>
          <p:cNvSpPr txBox="1"/>
          <p:nvPr/>
        </p:nvSpPr>
        <p:spPr>
          <a:xfrm>
            <a:off x="925832" y="6309621"/>
            <a:ext cx="2727676" cy="44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55227D-F176-45E1-861F-293D9DE4584A}"/>
              </a:ext>
            </a:extLst>
          </p:cNvPr>
          <p:cNvSpPr txBox="1"/>
          <p:nvPr/>
        </p:nvSpPr>
        <p:spPr>
          <a:xfrm>
            <a:off x="4506912" y="4724391"/>
            <a:ext cx="2584578" cy="28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관리자는 상품등록</a:t>
            </a:r>
            <a:r>
              <a:rPr lang="en-US" altLang="ko-KR" sz="1256" b="1" dirty="0"/>
              <a:t>,</a:t>
            </a:r>
            <a:r>
              <a:rPr lang="ko-KR" altLang="en-US" sz="1256" b="1" dirty="0"/>
              <a:t>관리가 가능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5" y="434573"/>
            <a:ext cx="1980253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4326" y="630344"/>
            <a:ext cx="636523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메인</a:t>
            </a:r>
            <a:r>
              <a:rPr sz="2638" spc="-188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페이지</a:t>
            </a:r>
            <a:r>
              <a:rPr sz="2638" spc="-188" dirty="0">
                <a:solidFill>
                  <a:srgbClr val="101C48"/>
                </a:solidFill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sz="2638" spc="-6" dirty="0">
                <a:solidFill>
                  <a:srgbClr val="101C48"/>
                </a:solidFill>
              </a:rPr>
              <a:t>중단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,</a:t>
            </a:r>
            <a:r>
              <a:rPr sz="2638" spc="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CONTENT</a:t>
            </a:r>
            <a:r>
              <a:rPr 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, </a:t>
            </a:r>
            <a:r>
              <a:rPr lang="ko-KR" alt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지도</a:t>
            </a:r>
            <a:r>
              <a:rPr lang="en-US" altLang="ko-KR" sz="2638" spc="-6" dirty="0" err="1">
                <a:solidFill>
                  <a:srgbClr val="101C48"/>
                </a:solidFill>
                <a:latin typeface="Yu Gothic"/>
                <a:cs typeface="Yu Gothic"/>
              </a:rPr>
              <a:t>Api</a:t>
            </a:r>
            <a:r>
              <a:rPr 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186E12-2A00-4D39-9E4C-AC0D7BDE3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754" y="1135134"/>
            <a:ext cx="4372543" cy="2775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1EB48C-8ADD-4A83-A11A-BEFCA3F91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54" y="4062047"/>
            <a:ext cx="4372543" cy="349445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001C3D0-D866-43FE-BEC2-919AD5BD1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363" y="532459"/>
            <a:ext cx="3924730" cy="34944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989A068-593D-496B-9E54-58E024D84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9712" y="4045659"/>
            <a:ext cx="4903306" cy="35108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EF3E9AA-9333-41AC-BF45-B73FA3724908}"/>
              </a:ext>
            </a:extLst>
          </p:cNvPr>
          <p:cNvSpPr txBox="1"/>
          <p:nvPr/>
        </p:nvSpPr>
        <p:spPr>
          <a:xfrm>
            <a:off x="5160069" y="4978579"/>
            <a:ext cx="2992520" cy="47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카카오지도 </a:t>
            </a:r>
            <a:r>
              <a:rPr lang="en-US" altLang="ko-KR" sz="1256" b="1" dirty="0"/>
              <a:t>API </a:t>
            </a:r>
            <a:r>
              <a:rPr lang="ko-KR" altLang="en-US" sz="1256" b="1" dirty="0"/>
              <a:t>스크립트를 </a:t>
            </a:r>
            <a:endParaRPr lang="en-US" altLang="ko-KR" sz="1256" b="1" dirty="0"/>
          </a:p>
          <a:p>
            <a:r>
              <a:rPr lang="ko-KR" altLang="en-US" sz="1256" b="1" dirty="0"/>
              <a:t>받아와서 위치와 마커를 지정해준 모습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B13421-5B48-4787-843E-1C81DFF66DB6}"/>
              </a:ext>
            </a:extLst>
          </p:cNvPr>
          <p:cNvSpPr txBox="1"/>
          <p:nvPr/>
        </p:nvSpPr>
        <p:spPr>
          <a:xfrm>
            <a:off x="2113086" y="3338001"/>
            <a:ext cx="1742985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5C64DBC-87F5-4D3A-95F4-3F3E19FD7608}"/>
              </a:ext>
            </a:extLst>
          </p:cNvPr>
          <p:cNvSpPr txBox="1"/>
          <p:nvPr/>
        </p:nvSpPr>
        <p:spPr>
          <a:xfrm>
            <a:off x="9307512" y="3384307"/>
            <a:ext cx="1742985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26C8A35-D045-4223-98CE-93022AC65127}"/>
              </a:ext>
            </a:extLst>
          </p:cNvPr>
          <p:cNvCxnSpPr>
            <a:cxnSpLocks/>
            <a:stCxn id="19" idx="2"/>
            <a:endCxn id="8" idx="0"/>
          </p:cNvCxnSpPr>
          <p:nvPr/>
        </p:nvCxnSpPr>
        <p:spPr>
          <a:xfrm flipH="1">
            <a:off x="2968026" y="3778250"/>
            <a:ext cx="16553" cy="283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A50E15B-6A46-4AB9-A3F6-1C2B20078358}"/>
              </a:ext>
            </a:extLst>
          </p:cNvPr>
          <p:cNvCxnSpPr>
            <a:stCxn id="29" idx="2"/>
          </p:cNvCxnSpPr>
          <p:nvPr/>
        </p:nvCxnSpPr>
        <p:spPr>
          <a:xfrm>
            <a:off x="10179005" y="3824556"/>
            <a:ext cx="0" cy="747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3595A9A4-7FFE-4435-8198-9CBBEC6560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6030" y="624913"/>
            <a:ext cx="636523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</a:rPr>
              <a:t>메뉴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40A75A-7535-4A2D-9D16-23D66BB9A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87" y="3520904"/>
            <a:ext cx="3757735" cy="34106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04C0A3-71DC-43D3-8558-B7ECB836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2" y="1215209"/>
            <a:ext cx="12745185" cy="1687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A022820-5B78-4D4E-BF3B-6EDDA03A6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468" y="3186899"/>
            <a:ext cx="3620044" cy="43392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FF23DD5-04CA-457D-9ED0-98DC19671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4115" y="3217291"/>
            <a:ext cx="3620044" cy="43392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8839E6-0D9D-40C7-9D51-14F7E85E204A}"/>
              </a:ext>
            </a:extLst>
          </p:cNvPr>
          <p:cNvSpPr txBox="1"/>
          <p:nvPr/>
        </p:nvSpPr>
        <p:spPr>
          <a:xfrm>
            <a:off x="1598140" y="6286496"/>
            <a:ext cx="1244427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80F2A-A599-4185-AE8F-8EC90BD3A2D1}"/>
              </a:ext>
            </a:extLst>
          </p:cNvPr>
          <p:cNvSpPr txBox="1"/>
          <p:nvPr/>
        </p:nvSpPr>
        <p:spPr>
          <a:xfrm>
            <a:off x="6259512" y="2321915"/>
            <a:ext cx="1219971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C7EDA-E3A4-4982-AC6C-31BC7B007CF5}"/>
              </a:ext>
            </a:extLst>
          </p:cNvPr>
          <p:cNvSpPr txBox="1"/>
          <p:nvPr/>
        </p:nvSpPr>
        <p:spPr>
          <a:xfrm>
            <a:off x="6023720" y="4311650"/>
            <a:ext cx="232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Script</a:t>
            </a:r>
            <a:r>
              <a:rPr lang="ko-KR" altLang="en-US" sz="1200" b="1" dirty="0"/>
              <a:t>를 사용하여 슬라이드와 클릭 시 메뉴가 보이도록 설정</a:t>
            </a:r>
          </a:p>
        </p:txBody>
      </p:sp>
    </p:spTree>
    <p:extLst>
      <p:ext uri="{BB962C8B-B14F-4D97-AF65-F5344CB8AC3E}">
        <p14:creationId xmlns:p14="http://schemas.microsoft.com/office/powerpoint/2010/main" val="1865504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3"/>
            <a:ext cx="1902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7448" y="657286"/>
            <a:ext cx="636523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메인</a:t>
            </a:r>
            <a:r>
              <a:rPr sz="2638" spc="-188" dirty="0">
                <a:solidFill>
                  <a:srgbClr val="101C48"/>
                </a:solidFill>
              </a:rPr>
              <a:t> </a:t>
            </a:r>
            <a:r>
              <a:rPr sz="2638" dirty="0" err="1">
                <a:solidFill>
                  <a:srgbClr val="101C48"/>
                </a:solidFill>
              </a:rPr>
              <a:t>페이지</a:t>
            </a:r>
            <a:r>
              <a:rPr sz="2638" spc="-188" dirty="0">
                <a:solidFill>
                  <a:srgbClr val="101C48"/>
                </a:solidFill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ko-KR" alt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하</a:t>
            </a:r>
            <a:r>
              <a:rPr sz="2638" spc="-6" dirty="0">
                <a:solidFill>
                  <a:srgbClr val="101C48"/>
                </a:solidFill>
              </a:rPr>
              <a:t>단</a:t>
            </a:r>
            <a:r>
              <a:rPr lang="en-US" sz="2638" spc="-6" dirty="0">
                <a:solidFill>
                  <a:srgbClr val="101C48"/>
                </a:solidFill>
              </a:rPr>
              <a:t> , Footer</a:t>
            </a:r>
            <a:r>
              <a:rPr 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D6CEC5-DDC4-4FE2-9F10-CE19C83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43" y="6604709"/>
            <a:ext cx="12368228" cy="951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125CC41-EEF5-4576-9DE8-7A4B792B6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6" y="1111250"/>
            <a:ext cx="12364495" cy="5503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CD652-14EB-41D2-91E7-5C4CD552D13E}"/>
              </a:ext>
            </a:extLst>
          </p:cNvPr>
          <p:cNvSpPr txBox="1"/>
          <p:nvPr/>
        </p:nvSpPr>
        <p:spPr>
          <a:xfrm>
            <a:off x="7250112" y="5835650"/>
            <a:ext cx="4191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/>
              <a:t>하단 </a:t>
            </a:r>
            <a:r>
              <a:rPr lang="ko-KR" altLang="en-US" sz="1100" b="1" dirty="0" err="1"/>
              <a:t>푸터는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HTML</a:t>
            </a:r>
            <a:r>
              <a:rPr lang="ko-KR" altLang="en-US" sz="1100" b="1" dirty="0"/>
              <a:t>과 </a:t>
            </a:r>
            <a:r>
              <a:rPr lang="en-US" altLang="ko-KR" sz="1100" b="1" dirty="0"/>
              <a:t>CSS</a:t>
            </a:r>
            <a:r>
              <a:rPr lang="ko-KR" altLang="en-US" sz="1100" b="1" dirty="0"/>
              <a:t>로 구성되어 있으며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가게의 기본 정보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위치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운영 시간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연락처 등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가 명시되어 있음</a:t>
            </a:r>
            <a:r>
              <a:rPr lang="en-US" altLang="ko-KR" sz="1100" b="1" dirty="0"/>
              <a:t>.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394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5" y="434573"/>
            <a:ext cx="2006361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73112" y="1060742"/>
            <a:ext cx="2237575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특정</a:t>
            </a:r>
            <a:r>
              <a:rPr sz="2638" spc="-226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상품</a:t>
            </a:r>
            <a:r>
              <a:rPr sz="2638" spc="-220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검색</a:t>
            </a:r>
            <a:endParaRPr sz="2638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CD8990-E053-4EB5-9D68-73636DE5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394" y="656823"/>
            <a:ext cx="8535490" cy="73334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3DE3EC6-817E-483C-AF27-1CB577043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54" y="1575430"/>
            <a:ext cx="12523104" cy="598107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D68637D-ED1F-4677-B12B-25E95B4BC47E}"/>
              </a:ext>
            </a:extLst>
          </p:cNvPr>
          <p:cNvCxnSpPr/>
          <p:nvPr/>
        </p:nvCxnSpPr>
        <p:spPr>
          <a:xfrm>
            <a:off x="6373812" y="1115410"/>
            <a:ext cx="685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24F6171-D7B8-453C-9166-30F2F96CA629}"/>
              </a:ext>
            </a:extLst>
          </p:cNvPr>
          <p:cNvCxnSpPr>
            <a:cxnSpLocks/>
          </p:cNvCxnSpPr>
          <p:nvPr/>
        </p:nvCxnSpPr>
        <p:spPr>
          <a:xfrm>
            <a:off x="4049712" y="6673850"/>
            <a:ext cx="914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C3F8B64-8B31-4EDC-94FF-9209F0F5812D}"/>
              </a:ext>
            </a:extLst>
          </p:cNvPr>
          <p:cNvCxnSpPr>
            <a:cxnSpLocks/>
          </p:cNvCxnSpPr>
          <p:nvPr/>
        </p:nvCxnSpPr>
        <p:spPr>
          <a:xfrm>
            <a:off x="1230312" y="6673850"/>
            <a:ext cx="9144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82F2254-73B1-4F03-9C5B-BB8D3D607017}"/>
              </a:ext>
            </a:extLst>
          </p:cNvPr>
          <p:cNvSpPr txBox="1"/>
          <p:nvPr/>
        </p:nvSpPr>
        <p:spPr>
          <a:xfrm>
            <a:off x="6397214" y="281744"/>
            <a:ext cx="495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err="1"/>
              <a:t>SearchQuery</a:t>
            </a:r>
            <a:r>
              <a:rPr lang="ko-KR" altLang="en-US" sz="1200" b="1" dirty="0"/>
              <a:t>를 이용하여 상품 이름을 검색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53013" y="4235360"/>
            <a:ext cx="3488959" cy="3731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19794" y="3964826"/>
            <a:ext cx="1809781" cy="382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220">
                <a:solidFill>
                  <a:srgbClr val="FF71D8"/>
                </a:solidFill>
                <a:ea typeface="NanumSquare Bold"/>
              </a:rPr>
              <a:t>프로젝트</a:t>
            </a:r>
            <a:r>
              <a:rPr lang="en-US" sz="2130" b="1" spc="-220">
                <a:solidFill>
                  <a:srgbClr val="FF71D8"/>
                </a:solidFill>
                <a:latin typeface="NanumSquare Bold"/>
              </a:rPr>
              <a:t> </a:t>
            </a:r>
            <a:r>
              <a:rPr lang="ko-KR" altLang="en-US" sz="2130" b="1" spc="-220">
                <a:solidFill>
                  <a:srgbClr val="FF71D8"/>
                </a:solidFill>
                <a:ea typeface="NanumSquare Bold"/>
              </a:rPr>
              <a:t>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817287" y="4235360"/>
            <a:ext cx="3488959" cy="3731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875302" y="5021155"/>
            <a:ext cx="1809781" cy="39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147" dirty="0">
                <a:solidFill>
                  <a:srgbClr val="3F62FF"/>
                </a:solidFill>
                <a:ea typeface="NanumSquare Bold"/>
              </a:rPr>
              <a:t>개발 일정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72233" y="4235360"/>
            <a:ext cx="3488959" cy="3731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729684" y="3964825"/>
            <a:ext cx="1809781" cy="39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147" dirty="0">
                <a:solidFill>
                  <a:srgbClr val="FF71D8"/>
                </a:solidFill>
                <a:ea typeface="NanumSquare Bold"/>
              </a:rPr>
              <a:t>기술</a:t>
            </a:r>
            <a:r>
              <a:rPr lang="en-US" sz="2130" b="1" spc="-147" dirty="0">
                <a:solidFill>
                  <a:srgbClr val="FF71D8"/>
                </a:solidFill>
                <a:latin typeface="NanumSquare Bold"/>
              </a:rPr>
              <a:t> </a:t>
            </a:r>
            <a:r>
              <a:rPr lang="ko-KR" altLang="en-US" sz="2130" b="1" spc="-147" dirty="0">
                <a:solidFill>
                  <a:srgbClr val="FF71D8"/>
                </a:solidFill>
                <a:ea typeface="NanumSquare Bold"/>
              </a:rPr>
              <a:t>스택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27178" y="4235360"/>
            <a:ext cx="3488959" cy="37315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82123" y="4235360"/>
            <a:ext cx="3488959" cy="37315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9035896" y="3871538"/>
            <a:ext cx="1809781" cy="39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147" dirty="0">
                <a:solidFill>
                  <a:srgbClr val="FF71D8"/>
                </a:solidFill>
                <a:ea typeface="NanumSquare Bold"/>
              </a:rPr>
              <a:t>프로젝트 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46824" y="5021155"/>
            <a:ext cx="1809781" cy="39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147" dirty="0">
                <a:solidFill>
                  <a:srgbClr val="3F62FF"/>
                </a:solidFill>
                <a:latin typeface="NanumSquare Bold"/>
              </a:rPr>
              <a:t>자체평가</a:t>
            </a:r>
            <a:endParaRPr lang="en-US" sz="2130" b="1" spc="-147" dirty="0">
              <a:solidFill>
                <a:srgbClr val="3F62FF"/>
              </a:solidFill>
              <a:latin typeface="NanumSquare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45164" y="2229675"/>
            <a:ext cx="1977699" cy="1837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1028">
                <a:solidFill>
                  <a:srgbClr val="FF71D8"/>
                </a:solidFill>
                <a:latin typeface="NanumSquare ExtraBold"/>
              </a:rPr>
              <a:t>01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518767" y="3302483"/>
            <a:ext cx="1977699" cy="1837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1028">
                <a:solidFill>
                  <a:srgbClr val="3F62FF"/>
                </a:solidFill>
                <a:latin typeface="NanumSquare Extra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45725" y="2220346"/>
            <a:ext cx="1977699" cy="1837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1028">
                <a:solidFill>
                  <a:srgbClr val="FF71D8"/>
                </a:solidFill>
                <a:latin typeface="NanumSquare Extra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19328" y="3293154"/>
            <a:ext cx="1977699" cy="16791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514">
                <a:solidFill>
                  <a:srgbClr val="3F62FF"/>
                </a:solidFill>
                <a:latin typeface="NanumSquare Extra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974274" y="2220346"/>
            <a:ext cx="1893740" cy="167917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1028">
                <a:solidFill>
                  <a:srgbClr val="FF71D8"/>
                </a:solidFill>
                <a:latin typeface="NanumSquare ExtraBold"/>
              </a:rPr>
              <a:t>05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08326" y="3237182"/>
            <a:ext cx="1977699" cy="1837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9475" b="1" spc="-1028" dirty="0">
                <a:solidFill>
                  <a:srgbClr val="3F62FF"/>
                </a:solidFill>
                <a:latin typeface="NanumSquare Extra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8452" y="4431264"/>
            <a:ext cx="1809781" cy="64368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>
                <a:solidFill>
                  <a:srgbClr val="231F20">
                    <a:alpha val="36863"/>
                  </a:srgbClr>
                </a:solidFill>
                <a:latin typeface="DS-Digital"/>
              </a:rPr>
              <a:t>PROJECT</a:t>
            </a:r>
          </a:p>
          <a:p>
            <a:pPr lvl="0" algn="ctr">
              <a:lnSpc>
                <a:spcPct val="77190"/>
              </a:lnSpc>
            </a:pPr>
            <a:r>
              <a:rPr lang="en-US" sz="2130" b="1" spc="-147">
                <a:solidFill>
                  <a:srgbClr val="231F20">
                    <a:alpha val="36863"/>
                  </a:srgbClr>
                </a:solidFill>
                <a:latin typeface="DS-Digital"/>
              </a:rPr>
              <a:t>SUMMARY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5895" y="4358292"/>
            <a:ext cx="1809781" cy="634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PROJECT</a:t>
            </a:r>
          </a:p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FUNCTION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48342" y="4431264"/>
            <a:ext cx="1809781" cy="634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>
                <a:solidFill>
                  <a:srgbClr val="231F20">
                    <a:alpha val="36863"/>
                  </a:srgbClr>
                </a:solidFill>
                <a:latin typeface="DS-Digital"/>
              </a:rPr>
              <a:t>TECNOLOGY</a:t>
            </a:r>
          </a:p>
          <a:p>
            <a:pPr lvl="0" algn="ctr">
              <a:lnSpc>
                <a:spcPct val="77190"/>
              </a:lnSpc>
            </a:pPr>
            <a:r>
              <a:rPr lang="en-US" sz="2130" b="1" spc="-147">
                <a:solidFill>
                  <a:srgbClr val="231F20">
                    <a:alpha val="36863"/>
                  </a:srgbClr>
                </a:solidFill>
                <a:latin typeface="DS-Digital"/>
              </a:rPr>
              <a:t>STACK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65972" y="5412963"/>
            <a:ext cx="1809781" cy="382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SCHEDULE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22507" y="5504072"/>
            <a:ext cx="1809781" cy="382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683041" y="531839"/>
            <a:ext cx="4067343" cy="6623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746" b="1" spc="-367" dirty="0">
                <a:solidFill>
                  <a:srgbClr val="3F62FF"/>
                </a:solidFill>
                <a:ea typeface="NanumSquare ExtraBold"/>
              </a:rPr>
              <a:t>기획안</a:t>
            </a:r>
            <a:r>
              <a:rPr lang="en-US" sz="3746" b="1" spc="-367" dirty="0">
                <a:solidFill>
                  <a:srgbClr val="3F62FF"/>
                </a:solidFill>
                <a:latin typeface="NanumSquare ExtraBold"/>
              </a:rPr>
              <a:t> </a:t>
            </a:r>
            <a:r>
              <a:rPr lang="ko-KR" altLang="en-US" sz="3746" b="1" spc="-367" dirty="0">
                <a:solidFill>
                  <a:srgbClr val="3F62FF"/>
                </a:solidFill>
                <a:ea typeface="NanumSquare ExtraBold"/>
              </a:rPr>
              <a:t>순서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99876" y="1119551"/>
            <a:ext cx="2043000" cy="466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44" b="1" spc="147" dirty="0">
                <a:solidFill>
                  <a:srgbClr val="000000"/>
                </a:solidFill>
                <a:latin typeface="DS-Digital"/>
              </a:rPr>
              <a:t>CONTENTS</a:t>
            </a:r>
          </a:p>
        </p:txBody>
      </p:sp>
      <p:sp>
        <p:nvSpPr>
          <p:cNvPr id="27" name="TextBox 5">
            <a:extLst>
              <a:ext uri="{FF2B5EF4-FFF2-40B4-BE49-F238E27FC236}">
                <a16:creationId xmlns:a16="http://schemas.microsoft.com/office/drawing/2014/main" id="{F72E3752-5025-464B-B7D8-09FD98CF4ED8}"/>
              </a:ext>
            </a:extLst>
          </p:cNvPr>
          <p:cNvSpPr txBox="1"/>
          <p:nvPr/>
        </p:nvSpPr>
        <p:spPr>
          <a:xfrm>
            <a:off x="2557491" y="5021155"/>
            <a:ext cx="1809781" cy="39180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130" b="1" spc="-147" dirty="0">
                <a:solidFill>
                  <a:srgbClr val="3F62FF"/>
                </a:solidFill>
                <a:ea typeface="NanumSquare Bold"/>
              </a:rPr>
              <a:t>구성 및 역할</a:t>
            </a: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867CF2C4-0250-4021-8C7F-A7749C441B4B}"/>
              </a:ext>
            </a:extLst>
          </p:cNvPr>
          <p:cNvSpPr txBox="1"/>
          <p:nvPr/>
        </p:nvSpPr>
        <p:spPr>
          <a:xfrm>
            <a:off x="2554648" y="5384456"/>
            <a:ext cx="1809781" cy="38247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MEMBERS</a:t>
            </a:r>
          </a:p>
        </p:txBody>
      </p:sp>
      <p:sp>
        <p:nvSpPr>
          <p:cNvPr id="28" name="TextBox 20">
            <a:extLst>
              <a:ext uri="{FF2B5EF4-FFF2-40B4-BE49-F238E27FC236}">
                <a16:creationId xmlns:a16="http://schemas.microsoft.com/office/drawing/2014/main" id="{618739BB-C112-4A2F-8830-974E3F719851}"/>
              </a:ext>
            </a:extLst>
          </p:cNvPr>
          <p:cNvSpPr txBox="1"/>
          <p:nvPr/>
        </p:nvSpPr>
        <p:spPr>
          <a:xfrm>
            <a:off x="11228628" y="5412996"/>
            <a:ext cx="1809781" cy="63435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Self</a:t>
            </a:r>
          </a:p>
          <a:p>
            <a:pPr lvl="0" algn="ctr">
              <a:lnSpc>
                <a:spcPct val="77190"/>
              </a:lnSpc>
            </a:pPr>
            <a:r>
              <a:rPr lang="en-US" sz="2130" b="1" spc="-147" dirty="0">
                <a:solidFill>
                  <a:srgbClr val="231F20">
                    <a:alpha val="36863"/>
                  </a:srgbClr>
                </a:solidFill>
                <a:latin typeface="DS-Digital"/>
              </a:rPr>
              <a:t>Assessment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19785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5512" y="642243"/>
            <a:ext cx="5157988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spc="-176" dirty="0" err="1">
                <a:solidFill>
                  <a:srgbClr val="101C48"/>
                </a:solidFill>
              </a:rPr>
              <a:t>크롤링</a:t>
            </a:r>
            <a:r>
              <a:rPr sz="2638" spc="-176" dirty="0">
                <a:solidFill>
                  <a:srgbClr val="101C48"/>
                </a:solidFill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en-US" sz="2638" spc="-6" dirty="0" err="1">
                <a:solidFill>
                  <a:srgbClr val="101C48"/>
                </a:solidFill>
                <a:latin typeface="Yu Gothic"/>
                <a:cs typeface="Yu Gothic"/>
              </a:rPr>
              <a:t>JSoup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415087-334C-427B-BDE2-EEAD936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3" y="4253035"/>
            <a:ext cx="6469519" cy="32921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9F6385-67A7-47D2-9094-4D46AFDCB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56" y="1240261"/>
            <a:ext cx="6248306" cy="2928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60926A-8EF4-4688-AC3A-1ADB398F87CC}"/>
              </a:ext>
            </a:extLst>
          </p:cNvPr>
          <p:cNvSpPr txBox="1"/>
          <p:nvPr/>
        </p:nvSpPr>
        <p:spPr>
          <a:xfrm>
            <a:off x="5008467" y="230647"/>
            <a:ext cx="4977706" cy="788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7" b="1" dirty="0"/>
              <a:t>“</a:t>
            </a:r>
            <a:r>
              <a:rPr lang="ko-KR" altLang="en-US" sz="1507" b="1" dirty="0"/>
              <a:t>세계주류백화점</a:t>
            </a:r>
            <a:r>
              <a:rPr lang="en-US" altLang="ko-KR" sz="1507" b="1" dirty="0"/>
              <a:t>”</a:t>
            </a:r>
            <a:r>
              <a:rPr lang="ko-KR" altLang="en-US" sz="1507" b="1" dirty="0"/>
              <a:t> 사이트에서</a:t>
            </a:r>
            <a:endParaRPr lang="en-US" altLang="ko-KR" sz="1507" b="1" dirty="0"/>
          </a:p>
          <a:p>
            <a:r>
              <a:rPr lang="ko-KR" altLang="en-US" sz="1507" b="1" dirty="0"/>
              <a:t>위스키 카테고리를 받아와 </a:t>
            </a:r>
            <a:r>
              <a:rPr lang="en-US" altLang="ko-KR" sz="1507" b="1" dirty="0" err="1"/>
              <a:t>Jsoup</a:t>
            </a:r>
            <a:r>
              <a:rPr lang="ko-KR" altLang="en-US" sz="1507" b="1" dirty="0"/>
              <a:t>으로 </a:t>
            </a:r>
            <a:endParaRPr lang="en-US" altLang="ko-KR" sz="1507" b="1" dirty="0"/>
          </a:p>
          <a:p>
            <a:r>
              <a:rPr lang="ko-KR" altLang="en-US" sz="1507" b="1" dirty="0"/>
              <a:t>이미지</a:t>
            </a:r>
            <a:r>
              <a:rPr lang="en-US" altLang="ko-KR" sz="1507" b="1" dirty="0"/>
              <a:t>,</a:t>
            </a:r>
            <a:r>
              <a:rPr lang="ko-KR" altLang="en-US" sz="1507" b="1" dirty="0"/>
              <a:t>가격</a:t>
            </a:r>
            <a:r>
              <a:rPr lang="en-US" altLang="ko-KR" sz="1507" b="1" dirty="0"/>
              <a:t>,</a:t>
            </a:r>
            <a:r>
              <a:rPr lang="ko-KR" altLang="en-US" sz="1507" b="1" dirty="0"/>
              <a:t>상세정보를 크롤링한 모습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7E885B-F9BC-45DB-971B-0BB8EF937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842" y="1873250"/>
            <a:ext cx="6891503" cy="212087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1542BBC-4E5F-4F5E-B851-011DEC85E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701" y="5012883"/>
            <a:ext cx="6475120" cy="177248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CF59D37-5900-4F17-8A9B-45A8C0737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23" y="4228497"/>
            <a:ext cx="8306333" cy="3284167"/>
          </a:xfrm>
          <a:prstGeom prst="rect">
            <a:avLst/>
          </a:prstGeom>
        </p:spPr>
      </p:pic>
      <p:sp>
        <p:nvSpPr>
          <p:cNvPr id="5" name="object 2">
            <a:extLst>
              <a:ext uri="{FF2B5EF4-FFF2-40B4-BE49-F238E27FC236}">
                <a16:creationId xmlns:a16="http://schemas.microsoft.com/office/drawing/2014/main" id="{87292285-F8F3-4932-BCDF-2045F7CFED3D}"/>
              </a:ext>
            </a:extLst>
          </p:cNvPr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E9C12A23-82A3-4923-8561-8ADDB3AD6C50}"/>
              </a:ext>
            </a:extLst>
          </p:cNvPr>
          <p:cNvSpPr txBox="1"/>
          <p:nvPr/>
        </p:nvSpPr>
        <p:spPr>
          <a:xfrm>
            <a:off x="1004326" y="434574"/>
            <a:ext cx="24357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BE4A173E-4B9F-4F44-A7FA-2B9F4F1B81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5577" y="1568450"/>
            <a:ext cx="5157988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en-US" sz="2638" spc="-176" dirty="0">
                <a:solidFill>
                  <a:srgbClr val="101C48"/>
                </a:solidFill>
                <a:latin typeface="Yu Gothic"/>
                <a:cs typeface="Yu Gothic"/>
              </a:rPr>
              <a:t>Scroll</a:t>
            </a:r>
            <a:r>
              <a:rPr lang="ko-KR" altLang="en-US" sz="2638" spc="-17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lang="en-US" altLang="ko-KR" sz="2638" spc="-176" dirty="0">
                <a:solidFill>
                  <a:srgbClr val="101C48"/>
                </a:solidFill>
                <a:latin typeface="Yu Gothic"/>
                <a:cs typeface="Yu Gothic"/>
              </a:rPr>
              <a:t>to</a:t>
            </a:r>
            <a:r>
              <a:rPr lang="ko-KR" altLang="en-US" sz="2638" spc="-17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lang="en-US" altLang="ko-KR" sz="2638" spc="-176" dirty="0">
                <a:solidFill>
                  <a:srgbClr val="101C48"/>
                </a:solidFill>
                <a:latin typeface="Yu Gothic"/>
                <a:cs typeface="Yu Gothic"/>
              </a:rPr>
              <a:t>Top</a:t>
            </a:r>
            <a:endParaRPr sz="2638" dirty="0">
              <a:latin typeface="Yu Gothic"/>
              <a:cs typeface="Yu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B4801-01E0-45AC-9D48-FB6EBE9F77C2}"/>
              </a:ext>
            </a:extLst>
          </p:cNvPr>
          <p:cNvSpPr txBox="1"/>
          <p:nvPr/>
        </p:nvSpPr>
        <p:spPr>
          <a:xfrm>
            <a:off x="8088312" y="5635806"/>
            <a:ext cx="832106" cy="701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179F8C-3149-430F-AEEA-A92FC9C4F9C2}"/>
              </a:ext>
            </a:extLst>
          </p:cNvPr>
          <p:cNvSpPr txBox="1"/>
          <p:nvPr/>
        </p:nvSpPr>
        <p:spPr>
          <a:xfrm>
            <a:off x="9231312" y="5870581"/>
            <a:ext cx="457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이벤트 </a:t>
            </a:r>
            <a:r>
              <a:rPr lang="ko-KR" altLang="en-US" sz="1200" b="1" dirty="0" err="1"/>
              <a:t>리스너를</a:t>
            </a:r>
            <a:r>
              <a:rPr lang="ko-KR" altLang="en-US" sz="1200" b="1" dirty="0"/>
              <a:t> 추가하여 버튼을 </a:t>
            </a:r>
            <a:r>
              <a:rPr lang="ko-KR" altLang="en-US" sz="1200" b="1" dirty="0" err="1"/>
              <a:t>누를시</a:t>
            </a:r>
            <a:r>
              <a:rPr lang="ko-KR" altLang="en-US" sz="1200" b="1" dirty="0"/>
              <a:t> 최상단으로 이동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4846A57-DF63-4A65-AD4F-7A6A961F3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4312" y="1219610"/>
            <a:ext cx="8371242" cy="27418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1276AC7-1955-4B89-90BD-E2114F843D49}"/>
              </a:ext>
            </a:extLst>
          </p:cNvPr>
          <p:cNvSpPr txBox="1"/>
          <p:nvPr/>
        </p:nvSpPr>
        <p:spPr>
          <a:xfrm>
            <a:off x="10526712" y="2101850"/>
            <a:ext cx="832106" cy="701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8B3CEB-83D7-4977-806D-AB332B5DAF24}"/>
              </a:ext>
            </a:extLst>
          </p:cNvPr>
          <p:cNvSpPr txBox="1"/>
          <p:nvPr/>
        </p:nvSpPr>
        <p:spPr>
          <a:xfrm>
            <a:off x="11060112" y="2952306"/>
            <a:ext cx="28523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이미 </a:t>
            </a:r>
            <a:r>
              <a:rPr lang="ko-KR" altLang="en-US" sz="1200" b="1" dirty="0" err="1"/>
              <a:t>최상단</a:t>
            </a:r>
            <a:r>
              <a:rPr lang="ko-KR" altLang="en-US" sz="1200" b="1" dirty="0"/>
              <a:t> 일시 </a:t>
            </a:r>
            <a:r>
              <a:rPr lang="en-US" altLang="ko-KR" sz="1200" b="1" dirty="0"/>
              <a:t>TOP</a:t>
            </a:r>
            <a:r>
              <a:rPr lang="ko-KR" altLang="en-US" sz="1200" b="1" dirty="0"/>
              <a:t>버튼 숨김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AC4981-319F-4E7F-BCCE-5FE833947A6C}"/>
              </a:ext>
            </a:extLst>
          </p:cNvPr>
          <p:cNvSpPr txBox="1"/>
          <p:nvPr/>
        </p:nvSpPr>
        <p:spPr>
          <a:xfrm>
            <a:off x="4793327" y="1668127"/>
            <a:ext cx="1600200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7D54D-4D8A-4864-9BA9-7F5F93FC6AD4}"/>
              </a:ext>
            </a:extLst>
          </p:cNvPr>
          <p:cNvSpPr txBox="1"/>
          <p:nvPr/>
        </p:nvSpPr>
        <p:spPr>
          <a:xfrm>
            <a:off x="5954712" y="532459"/>
            <a:ext cx="190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총 개수를 동적으로 표시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DA8DF45-58DE-4F7A-B480-0935EED4489A}"/>
              </a:ext>
            </a:extLst>
          </p:cNvPr>
          <p:cNvCxnSpPr>
            <a:cxnSpLocks/>
            <a:stCxn id="7" idx="2"/>
            <a:endCxn id="2" idx="0"/>
          </p:cNvCxnSpPr>
          <p:nvPr/>
        </p:nvCxnSpPr>
        <p:spPr>
          <a:xfrm flipH="1">
            <a:off x="5593427" y="809458"/>
            <a:ext cx="1313785" cy="8586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991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5" y="434574"/>
            <a:ext cx="3273987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908634DE-4265-49AB-8B29-62D0AF399A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7876" y="681403"/>
            <a:ext cx="1430452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spc="-176" dirty="0">
                <a:solidFill>
                  <a:srgbClr val="101C48"/>
                </a:solidFill>
                <a:latin typeface="Yu Gothic"/>
                <a:cs typeface="Yu Gothic"/>
              </a:rPr>
              <a:t>상품등록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230A2B4-2BE6-48DA-BD18-05E9456B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37" y="1240261"/>
            <a:ext cx="6955039" cy="45482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203142E-4248-4680-9E0E-810560C3483A}"/>
              </a:ext>
            </a:extLst>
          </p:cNvPr>
          <p:cNvSpPr txBox="1"/>
          <p:nvPr/>
        </p:nvSpPr>
        <p:spPr>
          <a:xfrm>
            <a:off x="11981593" y="1863748"/>
            <a:ext cx="574351" cy="440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8E8DC54-1A2D-4093-A36C-CCEE5713D027}"/>
              </a:ext>
            </a:extLst>
          </p:cNvPr>
          <p:cNvSpPr txBox="1"/>
          <p:nvPr/>
        </p:nvSpPr>
        <p:spPr>
          <a:xfrm>
            <a:off x="5895178" y="3244850"/>
            <a:ext cx="1828800" cy="2543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46DDA7-BC99-4850-8392-B506FE39D0B0}"/>
              </a:ext>
            </a:extLst>
          </p:cNvPr>
          <p:cNvSpPr txBox="1"/>
          <p:nvPr/>
        </p:nvSpPr>
        <p:spPr>
          <a:xfrm>
            <a:off x="6429537" y="5501303"/>
            <a:ext cx="4881981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05BC78-6F47-48BF-8601-0F3FD129EF9E}"/>
              </a:ext>
            </a:extLst>
          </p:cNvPr>
          <p:cNvSpPr txBox="1"/>
          <p:nvPr/>
        </p:nvSpPr>
        <p:spPr>
          <a:xfrm>
            <a:off x="8316912" y="6045592"/>
            <a:ext cx="2466678" cy="5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2" b="1" dirty="0"/>
              <a:t>상품을 등록하면 상품이</a:t>
            </a:r>
            <a:r>
              <a:rPr lang="en-US" altLang="ko-KR" sz="1382" b="1" dirty="0"/>
              <a:t> </a:t>
            </a:r>
          </a:p>
          <a:p>
            <a:r>
              <a:rPr lang="ko-KR" altLang="en-US" sz="1382" b="1" dirty="0"/>
              <a:t>칵테일</a:t>
            </a:r>
            <a:r>
              <a:rPr lang="en-US" altLang="ko-KR" sz="1382" b="1" dirty="0"/>
              <a:t> View</a:t>
            </a:r>
            <a:r>
              <a:rPr lang="ko-KR" altLang="en-US" sz="1382" b="1" dirty="0"/>
              <a:t>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DD8097-156F-4F4F-9B60-9D469EE0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76" y="1240261"/>
            <a:ext cx="4496828" cy="60642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19A1B0F-34A9-4A81-AC38-ADA1397F0231}"/>
              </a:ext>
            </a:extLst>
          </p:cNvPr>
          <p:cNvSpPr txBox="1"/>
          <p:nvPr/>
        </p:nvSpPr>
        <p:spPr>
          <a:xfrm>
            <a:off x="2261027" y="6750050"/>
            <a:ext cx="861526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1E6412-39CD-4D6E-83E6-BF4FF0465DE8}"/>
              </a:ext>
            </a:extLst>
          </p:cNvPr>
          <p:cNvSpPr txBox="1"/>
          <p:nvPr/>
        </p:nvSpPr>
        <p:spPr>
          <a:xfrm>
            <a:off x="431974" y="2200784"/>
            <a:ext cx="688414" cy="3460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511016-C95C-4344-AFC3-5CA59F384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712" y="2028445"/>
            <a:ext cx="3583750" cy="64878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D68ED95-B6AA-4E9C-A8E6-3F24C2A13464}"/>
              </a:ext>
            </a:extLst>
          </p:cNvPr>
          <p:cNvCxnSpPr>
            <a:stCxn id="15" idx="3"/>
          </p:cNvCxnSpPr>
          <p:nvPr/>
        </p:nvCxnSpPr>
        <p:spPr>
          <a:xfrm>
            <a:off x="1120388" y="2373820"/>
            <a:ext cx="582714" cy="173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115F2B0-B650-4F60-91DF-01A8714B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12" y="1260321"/>
            <a:ext cx="8541634" cy="6308331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752E4ACB-B3F0-4049-A91F-F31062400E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326" y="630344"/>
            <a:ext cx="5157988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spc="-176" dirty="0">
                <a:solidFill>
                  <a:srgbClr val="101C48"/>
                </a:solidFill>
                <a:latin typeface="Yu Gothic"/>
                <a:cs typeface="Yu Gothic"/>
              </a:rPr>
              <a:t>상세페이지</a:t>
            </a:r>
            <a:endParaRPr sz="2638" dirty="0">
              <a:latin typeface="Yu Gothic"/>
              <a:cs typeface="Yu Gothic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45DF04B-29B5-4E83-B02E-53B4E899029A}"/>
              </a:ext>
            </a:extLst>
          </p:cNvPr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41FA6B0D-7863-4689-A646-13B8694D00A0}"/>
              </a:ext>
            </a:extLst>
          </p:cNvPr>
          <p:cNvSpPr txBox="1"/>
          <p:nvPr/>
        </p:nvSpPr>
        <p:spPr>
          <a:xfrm>
            <a:off x="1004326" y="434573"/>
            <a:ext cx="21309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53E281-558B-4FAC-AAA0-C1FF31314F63}"/>
              </a:ext>
            </a:extLst>
          </p:cNvPr>
          <p:cNvSpPr txBox="1"/>
          <p:nvPr/>
        </p:nvSpPr>
        <p:spPr>
          <a:xfrm>
            <a:off x="6395236" y="4660384"/>
            <a:ext cx="905988" cy="35567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10CBE-79D7-4D65-B6E1-8DB3F3078E59}"/>
              </a:ext>
            </a:extLst>
          </p:cNvPr>
          <p:cNvSpPr txBox="1"/>
          <p:nvPr/>
        </p:nvSpPr>
        <p:spPr>
          <a:xfrm>
            <a:off x="7304963" y="4646725"/>
            <a:ext cx="645191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E8A806F-913B-4DB5-AC67-71B9DC858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113" y="2150381"/>
            <a:ext cx="5896798" cy="17909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7EB14-0EA7-4008-96F3-622131CCBAFC}"/>
              </a:ext>
            </a:extLst>
          </p:cNvPr>
          <p:cNvSpPr txBox="1"/>
          <p:nvPr/>
        </p:nvSpPr>
        <p:spPr>
          <a:xfrm>
            <a:off x="9763534" y="2136514"/>
            <a:ext cx="304800" cy="3693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31FE11-6B23-4DAE-BA58-DA1BBEBDEB2B}"/>
              </a:ext>
            </a:extLst>
          </p:cNvPr>
          <p:cNvSpPr txBox="1"/>
          <p:nvPr/>
        </p:nvSpPr>
        <p:spPr>
          <a:xfrm>
            <a:off x="9915934" y="1656090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클릭시</a:t>
            </a:r>
            <a:r>
              <a:rPr lang="ko-KR" altLang="en-US" sz="1200" b="1" dirty="0"/>
              <a:t> 수량 조절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886ED7-99C9-49BF-8182-4A803B45FC72}"/>
              </a:ext>
            </a:extLst>
          </p:cNvPr>
          <p:cNvSpPr txBox="1"/>
          <p:nvPr/>
        </p:nvSpPr>
        <p:spPr>
          <a:xfrm>
            <a:off x="8916641" y="440349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장바구니를 클릭하면 장바구니에 상품이 담기고 메인으로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6097DA-080F-4492-999F-17FAD7388A5D}"/>
              </a:ext>
            </a:extLst>
          </p:cNvPr>
          <p:cNvSpPr txBox="1"/>
          <p:nvPr/>
        </p:nvSpPr>
        <p:spPr>
          <a:xfrm>
            <a:off x="8922837" y="509648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주문하기를 클릭하면 바로</a:t>
            </a:r>
            <a:endParaRPr lang="en-US" altLang="ko-KR" sz="1200" b="1" dirty="0"/>
          </a:p>
          <a:p>
            <a:r>
              <a:rPr lang="ko-KR" altLang="en-US" sz="1200" b="1" dirty="0"/>
              <a:t>결제페이지로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2020468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7969" y="360892"/>
            <a:ext cx="12039957" cy="3132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4326" y="434573"/>
            <a:ext cx="2283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69081" y="844205"/>
            <a:ext cx="7583823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장바구니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796D3F-C70C-4871-9389-DBF72CFEB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22" y="1811592"/>
            <a:ext cx="3530356" cy="36739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92F2CB-96ED-49CF-9444-A1959A741730}"/>
              </a:ext>
            </a:extLst>
          </p:cNvPr>
          <p:cNvSpPr txBox="1"/>
          <p:nvPr/>
        </p:nvSpPr>
        <p:spPr>
          <a:xfrm>
            <a:off x="1718761" y="4100610"/>
            <a:ext cx="1435877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DA202F-F2C8-4958-9961-78490EE83027}"/>
              </a:ext>
            </a:extLst>
          </p:cNvPr>
          <p:cNvSpPr txBox="1"/>
          <p:nvPr/>
        </p:nvSpPr>
        <p:spPr>
          <a:xfrm>
            <a:off x="536413" y="5879780"/>
            <a:ext cx="3637555" cy="730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2" b="1" dirty="0"/>
              <a:t>장바구니에 아무것도 없을 시 </a:t>
            </a:r>
            <a:endParaRPr lang="en-US" altLang="ko-KR" sz="1382" b="1" dirty="0"/>
          </a:p>
          <a:p>
            <a:r>
              <a:rPr lang="ko-KR" altLang="en-US" sz="1382" b="1" dirty="0"/>
              <a:t>비어 있다는 문구와 쇼핑 계속하기를 누르면</a:t>
            </a:r>
            <a:endParaRPr lang="en-US" altLang="ko-KR" sz="1382" b="1" dirty="0"/>
          </a:p>
          <a:p>
            <a:r>
              <a:rPr lang="en-US" altLang="ko-KR" sz="1382" b="1" dirty="0"/>
              <a:t>Main</a:t>
            </a:r>
            <a:r>
              <a:rPr lang="ko-KR" altLang="en-US" sz="1382" b="1" dirty="0"/>
              <a:t>으로 이동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B60E7944-36CC-47AB-AB02-DDE6C9647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935" y="606081"/>
            <a:ext cx="5953424" cy="33963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0B1D94B-025E-40EB-84F9-7ABCA475769E}"/>
              </a:ext>
            </a:extLst>
          </p:cNvPr>
          <p:cNvSpPr txBox="1"/>
          <p:nvPr/>
        </p:nvSpPr>
        <p:spPr>
          <a:xfrm>
            <a:off x="9397015" y="3586701"/>
            <a:ext cx="861526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BB31FC07-55CB-4A61-AD57-86725EC6C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935" y="4540859"/>
            <a:ext cx="7511879" cy="188939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DFEDAF3-FD96-4C5B-871C-19B949D717CE}"/>
              </a:ext>
            </a:extLst>
          </p:cNvPr>
          <p:cNvSpPr txBox="1"/>
          <p:nvPr/>
        </p:nvSpPr>
        <p:spPr>
          <a:xfrm>
            <a:off x="5030048" y="4914793"/>
            <a:ext cx="670076" cy="44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91D50C7-E04D-4A38-A0BD-8308467CD1BE}"/>
              </a:ext>
            </a:extLst>
          </p:cNvPr>
          <p:cNvSpPr txBox="1"/>
          <p:nvPr/>
        </p:nvSpPr>
        <p:spPr>
          <a:xfrm>
            <a:off x="7762564" y="5479892"/>
            <a:ext cx="132112" cy="44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E5E11B-251E-4449-8974-8E488BA198F8}"/>
              </a:ext>
            </a:extLst>
          </p:cNvPr>
          <p:cNvSpPr txBox="1"/>
          <p:nvPr/>
        </p:nvSpPr>
        <p:spPr>
          <a:xfrm>
            <a:off x="6046637" y="6615649"/>
            <a:ext cx="4558416" cy="556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7" b="1" dirty="0"/>
              <a:t>서버에 수량을 업데이트하여 </a:t>
            </a:r>
            <a:endParaRPr lang="en-US" altLang="ko-KR" sz="1507" b="1" dirty="0"/>
          </a:p>
          <a:p>
            <a:r>
              <a:rPr lang="en-US" altLang="ko-KR" sz="1507" b="1" dirty="0"/>
              <a:t>Ajax</a:t>
            </a:r>
            <a:r>
              <a:rPr lang="ko-KR" altLang="en-US" sz="1507" b="1" dirty="0"/>
              <a:t>를 이용해 상품을 전체선택</a:t>
            </a:r>
            <a:r>
              <a:rPr lang="en-US" altLang="ko-KR" sz="1507" b="1" dirty="0"/>
              <a:t>,</a:t>
            </a:r>
            <a:r>
              <a:rPr lang="ko-KR" altLang="en-US" sz="1507" b="1" dirty="0"/>
              <a:t>추가</a:t>
            </a:r>
            <a:r>
              <a:rPr lang="en-US" altLang="ko-KR" sz="1507" b="1" dirty="0"/>
              <a:t>,</a:t>
            </a:r>
            <a:r>
              <a:rPr lang="ko-KR" altLang="en-US" sz="1507" b="1" dirty="0"/>
              <a:t>삭제가 가능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3045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0042" y="1111250"/>
            <a:ext cx="5509448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spc="-195" dirty="0">
                <a:solidFill>
                  <a:srgbClr val="101C48"/>
                </a:solidFill>
              </a:rPr>
              <a:t>상세 페이지 댓글 추가 삭제기능</a:t>
            </a:r>
            <a:r>
              <a:rPr sz="2638" spc="-195" dirty="0">
                <a:solidFill>
                  <a:srgbClr val="101C48"/>
                </a:solidFill>
              </a:rPr>
              <a:t> 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en-US" sz="2638" spc="-6" dirty="0">
                <a:solidFill>
                  <a:srgbClr val="101C48"/>
                </a:solidFill>
                <a:latin typeface="Yu Gothic"/>
                <a:cs typeface="Yu Gothic"/>
              </a:rPr>
              <a:t>Ajax</a:t>
            </a:r>
            <a:r>
              <a:rPr sz="2638" spc="-6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9191912-FBA6-4F61-8D81-E9D9A1A79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36" y="1811498"/>
            <a:ext cx="8037841" cy="55002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38958D-DEBF-44D9-979C-26C16DE562A4}"/>
              </a:ext>
            </a:extLst>
          </p:cNvPr>
          <p:cNvSpPr txBox="1"/>
          <p:nvPr/>
        </p:nvSpPr>
        <p:spPr>
          <a:xfrm>
            <a:off x="7482513" y="6554279"/>
            <a:ext cx="670076" cy="44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6D2EB5-41E8-40A1-A41A-5EE767C8B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0418" y="6008071"/>
            <a:ext cx="4214532" cy="1571041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F6C7C23-D4E5-49A6-A9FD-2BA8ADB9AD00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8152589" y="6774404"/>
            <a:ext cx="1007829" cy="191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67186AC-2111-43E1-9522-B316B72B5C3A}"/>
              </a:ext>
            </a:extLst>
          </p:cNvPr>
          <p:cNvSpPr txBox="1"/>
          <p:nvPr/>
        </p:nvSpPr>
        <p:spPr>
          <a:xfrm>
            <a:off x="9460285" y="5256119"/>
            <a:ext cx="3574285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19" b="1" dirty="0"/>
              <a:t>작성자와 현재 로그인 된</a:t>
            </a:r>
            <a:r>
              <a:rPr lang="en-US" altLang="ko-KR" sz="1319" b="1" dirty="0"/>
              <a:t> </a:t>
            </a:r>
            <a:r>
              <a:rPr lang="ko-KR" altLang="en-US" sz="1319" b="1" dirty="0"/>
              <a:t>이메일이 다른 경우 삭제를 하였을 때 권한이 없다고 나옴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27FDE87-131B-4E97-8D74-6DD0F583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5380" y="2754899"/>
            <a:ext cx="4081009" cy="1485713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BFF33F1-98DB-43E8-9065-B120D58EE593}"/>
              </a:ext>
            </a:extLst>
          </p:cNvPr>
          <p:cNvCxnSpPr>
            <a:endCxn id="16" idx="1"/>
          </p:cNvCxnSpPr>
          <p:nvPr/>
        </p:nvCxnSpPr>
        <p:spPr>
          <a:xfrm flipV="1">
            <a:off x="7817552" y="3497755"/>
            <a:ext cx="1007828" cy="30565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3"/>
            <a:ext cx="24357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816AC85-5410-4B6E-B218-8FCE740E0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25512" y="644125"/>
            <a:ext cx="6892209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결제페이지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상세페이지에서 결제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3242E9-6B6F-452B-A748-C6BA8B6D5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989" y="2613470"/>
            <a:ext cx="7990093" cy="48665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F7AAFC9-433D-4650-ABF8-A00742661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9382"/>
            <a:ext cx="5368173" cy="46118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ED0877-3218-4549-91A3-049058A1A039}"/>
              </a:ext>
            </a:extLst>
          </p:cNvPr>
          <p:cNvSpPr txBox="1"/>
          <p:nvPr/>
        </p:nvSpPr>
        <p:spPr>
          <a:xfrm>
            <a:off x="6716712" y="1353255"/>
            <a:ext cx="4690531" cy="305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2" b="1" dirty="0"/>
              <a:t>주문서를 만들기 위한 상품 리스트를 만듦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6B4CEB-55E8-4951-A6F5-AA2340434040}"/>
              </a:ext>
            </a:extLst>
          </p:cNvPr>
          <p:cNvSpPr txBox="1"/>
          <p:nvPr/>
        </p:nvSpPr>
        <p:spPr>
          <a:xfrm>
            <a:off x="6716712" y="1775331"/>
            <a:ext cx="5073431" cy="5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2" b="1" dirty="0">
                <a:latin typeface="+mn-ea"/>
              </a:rPr>
              <a:t>Member,</a:t>
            </a:r>
            <a:r>
              <a:rPr lang="ko-KR" altLang="en-US" sz="1382" b="1" dirty="0">
                <a:latin typeface="+mn-ea"/>
              </a:rPr>
              <a:t> </a:t>
            </a:r>
            <a:r>
              <a:rPr lang="en-US" altLang="ko-KR" sz="1382" b="1" dirty="0" err="1">
                <a:latin typeface="+mn-ea"/>
              </a:rPr>
              <a:t>orderItemList</a:t>
            </a:r>
            <a:r>
              <a:rPr lang="en-US" altLang="ko-KR" sz="1382" b="1" dirty="0">
                <a:latin typeface="+mn-ea"/>
              </a:rPr>
              <a:t>, payment</a:t>
            </a:r>
            <a:r>
              <a:rPr lang="ko-KR" altLang="en-US" sz="1382" b="1" dirty="0">
                <a:latin typeface="+mn-ea"/>
              </a:rPr>
              <a:t>로 주문서를 만든다</a:t>
            </a:r>
            <a:r>
              <a:rPr lang="en-US" altLang="ko-KR" sz="1382" b="1" dirty="0">
                <a:latin typeface="+mn-ea"/>
              </a:rPr>
              <a:t>. </a:t>
            </a:r>
            <a:endParaRPr lang="ko-KR" altLang="en-US" sz="1382" b="1" dirty="0">
              <a:latin typeface="+mn-ea"/>
            </a:endParaRPr>
          </a:p>
          <a:p>
            <a:endParaRPr lang="ko-KR" altLang="en-US" sz="1382" b="1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5AFC61-FDC9-42F6-99B6-88780D035442}"/>
              </a:ext>
            </a:extLst>
          </p:cNvPr>
          <p:cNvSpPr txBox="1"/>
          <p:nvPr/>
        </p:nvSpPr>
        <p:spPr>
          <a:xfrm>
            <a:off x="6716712" y="2214426"/>
            <a:ext cx="4568174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19" b="1" dirty="0">
                <a:latin typeface="+mn-ea"/>
              </a:rPr>
              <a:t>결제 정보</a:t>
            </a:r>
            <a:r>
              <a:rPr lang="en-US" altLang="ko-KR" sz="1319" b="1" dirty="0">
                <a:latin typeface="+mn-ea"/>
              </a:rPr>
              <a:t>(Payment)</a:t>
            </a:r>
            <a:r>
              <a:rPr lang="ko-KR" altLang="en-US" sz="1319" b="1" dirty="0">
                <a:latin typeface="+mn-ea"/>
              </a:rPr>
              <a:t>와 </a:t>
            </a:r>
            <a:r>
              <a:rPr lang="en-US" altLang="ko-KR" sz="1319" b="1" dirty="0">
                <a:latin typeface="+mn-ea"/>
              </a:rPr>
              <a:t>, </a:t>
            </a:r>
            <a:r>
              <a:rPr lang="ko-KR" altLang="en-US" sz="1319" b="1" dirty="0">
                <a:latin typeface="+mn-ea"/>
              </a:rPr>
              <a:t>주문서</a:t>
            </a:r>
            <a:r>
              <a:rPr lang="en-US" altLang="ko-KR" sz="1319" b="1" dirty="0">
                <a:latin typeface="+mn-ea"/>
              </a:rPr>
              <a:t>(Order)</a:t>
            </a:r>
            <a:r>
              <a:rPr lang="ko-KR" altLang="en-US" sz="1319" b="1" dirty="0">
                <a:latin typeface="+mn-ea"/>
              </a:rPr>
              <a:t>를 </a:t>
            </a:r>
            <a:r>
              <a:rPr lang="en-US" altLang="ko-KR" sz="1319" b="1" dirty="0" err="1">
                <a:latin typeface="+mn-ea"/>
              </a:rPr>
              <a:t>db</a:t>
            </a:r>
            <a:r>
              <a:rPr lang="ko-KR" altLang="en-US" sz="1319" b="1" dirty="0">
                <a:latin typeface="+mn-ea"/>
              </a:rPr>
              <a:t>에 저장한다</a:t>
            </a:r>
            <a:r>
              <a:rPr lang="en-US" altLang="ko-KR" sz="1319" b="1" dirty="0">
                <a:latin typeface="+mn-ea"/>
              </a:rPr>
              <a:t>.</a:t>
            </a:r>
            <a:endParaRPr lang="ko-KR" altLang="en-US" sz="1319" b="1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4C439F-BF3F-4347-BC55-802DF3B7801B}"/>
              </a:ext>
            </a:extLst>
          </p:cNvPr>
          <p:cNvSpPr txBox="1"/>
          <p:nvPr/>
        </p:nvSpPr>
        <p:spPr>
          <a:xfrm>
            <a:off x="4602708" y="5474842"/>
            <a:ext cx="532582" cy="4763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vert="eaVert" wrap="square" rtlCol="0">
            <a:spAutoFit/>
          </a:bodyPr>
          <a:lstStyle/>
          <a:p>
            <a:endParaRPr lang="ko-KR" altLang="en-US" sz="2261" dirty="0"/>
          </a:p>
        </p:txBody>
      </p:sp>
    </p:spTree>
    <p:extLst>
      <p:ext uri="{BB962C8B-B14F-4D97-AF65-F5344CB8AC3E}">
        <p14:creationId xmlns:p14="http://schemas.microsoft.com/office/powerpoint/2010/main" val="4159691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3"/>
            <a:ext cx="3426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5816AC85-5410-4B6E-B218-8FCE740E05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3913" y="665426"/>
            <a:ext cx="6892209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결제페이지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장바구니에서 결제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0A1038E-8709-48B6-B1E6-5C0FE33B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7" y="1056482"/>
            <a:ext cx="7275109" cy="236026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6003595-452E-4225-A0AB-3AFED4E07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394" y="3244850"/>
            <a:ext cx="9910566" cy="43116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5C3EB7-6A5B-4F22-BD01-6EF4D9515F97}"/>
              </a:ext>
            </a:extLst>
          </p:cNvPr>
          <p:cNvSpPr txBox="1"/>
          <p:nvPr/>
        </p:nvSpPr>
        <p:spPr>
          <a:xfrm>
            <a:off x="5136721" y="2811756"/>
            <a:ext cx="2474345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D90E78F-0D05-4B13-BF83-8F73AA1BDAA6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7611066" y="3031881"/>
            <a:ext cx="592611" cy="2129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0CD99F4-99EF-4A82-A187-2C713799DD0E}"/>
              </a:ext>
            </a:extLst>
          </p:cNvPr>
          <p:cNvSpPr txBox="1"/>
          <p:nvPr/>
        </p:nvSpPr>
        <p:spPr>
          <a:xfrm>
            <a:off x="522415" y="2551827"/>
            <a:ext cx="481911" cy="44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E39E0-63A6-41A9-9E5A-3954A83F7657}"/>
              </a:ext>
            </a:extLst>
          </p:cNvPr>
          <p:cNvSpPr txBox="1"/>
          <p:nvPr/>
        </p:nvSpPr>
        <p:spPr>
          <a:xfrm>
            <a:off x="8123689" y="2237388"/>
            <a:ext cx="4197397" cy="28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체크박스 선택 후 주문하기를 누르면 결제페이지로 이동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22833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C3B4517-49B7-45A9-A055-AE9974DE2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3" y="906497"/>
            <a:ext cx="6167912" cy="44990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068D187-7D48-47C7-A46C-47BAEEFC2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962" y="873352"/>
            <a:ext cx="2612225" cy="34333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4BF64A-B650-457F-B265-E3EA3F5ED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7586" y="695426"/>
            <a:ext cx="3694556" cy="134812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2203044-4622-4BA1-9740-3599F780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112" y="2283330"/>
            <a:ext cx="2762957" cy="39470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09FC4C-2261-48D4-A5A0-A89672F8A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1" y="5645353"/>
            <a:ext cx="10350428" cy="17077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85754B-4C96-4213-9661-FA5DCD4C68CC}"/>
              </a:ext>
            </a:extLst>
          </p:cNvPr>
          <p:cNvSpPr txBox="1"/>
          <p:nvPr/>
        </p:nvSpPr>
        <p:spPr>
          <a:xfrm>
            <a:off x="4327572" y="1193673"/>
            <a:ext cx="574351" cy="4402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667ED3-19A7-4FD5-8442-9DD09AE4BA56}"/>
              </a:ext>
            </a:extLst>
          </p:cNvPr>
          <p:cNvSpPr txBox="1"/>
          <p:nvPr/>
        </p:nvSpPr>
        <p:spPr>
          <a:xfrm>
            <a:off x="5056758" y="4845885"/>
            <a:ext cx="1686810" cy="44024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53F56E2-1EE9-4DC9-8C02-11D888EADEE9}"/>
              </a:ext>
            </a:extLst>
          </p:cNvPr>
          <p:cNvCxnSpPr/>
          <p:nvPr/>
        </p:nvCxnSpPr>
        <p:spPr>
          <a:xfrm>
            <a:off x="4706484" y="1657640"/>
            <a:ext cx="574351" cy="318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EDED5D8-F9A6-4778-82D2-CFA8876F05E4}"/>
              </a:ext>
            </a:extLst>
          </p:cNvPr>
          <p:cNvCxnSpPr>
            <a:stCxn id="25" idx="3"/>
            <a:endCxn id="15" idx="2"/>
          </p:cNvCxnSpPr>
          <p:nvPr/>
        </p:nvCxnSpPr>
        <p:spPr>
          <a:xfrm flipV="1">
            <a:off x="6743568" y="4306732"/>
            <a:ext cx="1398507" cy="75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5">
            <a:extLst>
              <a:ext uri="{FF2B5EF4-FFF2-40B4-BE49-F238E27FC236}">
                <a16:creationId xmlns:a16="http://schemas.microsoft.com/office/drawing/2014/main" id="{45A68B72-DADF-419B-937B-03EEC0124D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35677" y="392748"/>
            <a:ext cx="6892209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  <a:latin typeface="Yu Gothic"/>
                <a:cs typeface="Yu Gothic"/>
              </a:rPr>
              <a:t>결제 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(</a:t>
            </a:r>
            <a:r>
              <a:rPr lang="ko-KR" altLang="en-US" sz="2638" dirty="0" err="1">
                <a:solidFill>
                  <a:srgbClr val="101C48"/>
                </a:solidFill>
                <a:latin typeface="Yu Gothic"/>
                <a:cs typeface="Yu Gothic"/>
              </a:rPr>
              <a:t>아임포트</a:t>
            </a:r>
            <a:r>
              <a:rPr lang="en-US" altLang="ko-KR" sz="2638" dirty="0">
                <a:solidFill>
                  <a:srgbClr val="101C48"/>
                </a:solidFill>
                <a:latin typeface="Yu Gothic"/>
                <a:cs typeface="Yu Gothic"/>
              </a:rPr>
              <a:t>)</a:t>
            </a:r>
            <a:endParaRPr sz="2638" dirty="0">
              <a:latin typeface="Yu Gothic"/>
              <a:cs typeface="Yu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0C6FBB-9C00-481F-843D-51C7DD0D27A4}"/>
              </a:ext>
            </a:extLst>
          </p:cNvPr>
          <p:cNvSpPr txBox="1"/>
          <p:nvPr/>
        </p:nvSpPr>
        <p:spPr>
          <a:xfrm>
            <a:off x="4635691" y="5734672"/>
            <a:ext cx="3276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결제를 마친 뒤 </a:t>
            </a:r>
            <a:r>
              <a:rPr lang="ko-KR" altLang="en-US" sz="1100" b="1" dirty="0" err="1"/>
              <a:t>포트원</a:t>
            </a:r>
            <a:r>
              <a:rPr lang="ko-KR" altLang="en-US" sz="1100" b="1" dirty="0"/>
              <a:t> 사이트에서 결제가 된 모습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3"/>
            <a:ext cx="29691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7032" y="660576"/>
            <a:ext cx="4792636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dirty="0">
                <a:solidFill>
                  <a:srgbClr val="101C48"/>
                </a:solidFill>
              </a:rPr>
              <a:t>결제 환불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F8BEB67-B135-4AFF-A8C2-5121FD7E8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76" y="1271235"/>
            <a:ext cx="4139736" cy="50203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25C362-A9C1-4340-8595-CC88C8CF1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112" y="1161722"/>
            <a:ext cx="5704077" cy="8964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9F2077-D0D8-42BC-ACC9-4620244D1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41" y="6394778"/>
            <a:ext cx="13114341" cy="9082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C635374-DB27-42A7-B369-187604391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312" y="2060880"/>
            <a:ext cx="3198466" cy="408314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919956-72E0-469D-B2B5-F8DE3B25BFA8}"/>
              </a:ext>
            </a:extLst>
          </p:cNvPr>
          <p:cNvSpPr txBox="1"/>
          <p:nvPr/>
        </p:nvSpPr>
        <p:spPr>
          <a:xfrm>
            <a:off x="4583112" y="5996929"/>
            <a:ext cx="2895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/>
              <a:t>포트원</a:t>
            </a:r>
            <a:r>
              <a:rPr lang="ko-KR" altLang="en-US" sz="1050" b="1" dirty="0"/>
              <a:t> 사이트에서 결제 취소를 성공한 모습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7FA5F3-011B-4E3F-B5F6-91EEE5F79702}"/>
              </a:ext>
            </a:extLst>
          </p:cNvPr>
          <p:cNvSpPr txBox="1"/>
          <p:nvPr/>
        </p:nvSpPr>
        <p:spPr>
          <a:xfrm>
            <a:off x="3745879" y="5959362"/>
            <a:ext cx="684833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3110" y="-928113"/>
            <a:ext cx="9412726" cy="94127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6" y="793044"/>
            <a:ext cx="139932" cy="13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054" y="2509537"/>
            <a:ext cx="139932" cy="139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84" y="4384620"/>
            <a:ext cx="139932" cy="139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85" y="2565510"/>
            <a:ext cx="7220466" cy="1865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739" y="849017"/>
            <a:ext cx="8013411" cy="186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959" y="4449921"/>
            <a:ext cx="7099192" cy="186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-88338" y="3025574"/>
            <a:ext cx="2975877" cy="6623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746" b="1" spc="-441" dirty="0">
                <a:solidFill>
                  <a:srgbClr val="FFFFFF"/>
                </a:solidFill>
                <a:ea typeface="NanumSquare ExtraBold"/>
              </a:rPr>
              <a:t>프로젝트</a:t>
            </a:r>
            <a:r>
              <a:rPr lang="en-US" sz="3746" b="1" spc="-441" dirty="0">
                <a:solidFill>
                  <a:srgbClr val="FFFFFF"/>
                </a:solidFill>
                <a:latin typeface="NanumSquare ExtraBold"/>
              </a:rPr>
              <a:t> </a:t>
            </a:r>
            <a:r>
              <a:rPr lang="ko-KR" altLang="en-US" sz="3746" b="1" spc="-441" dirty="0">
                <a:solidFill>
                  <a:srgbClr val="FFFFFF"/>
                </a:solidFill>
                <a:ea typeface="NanumSquare ExtraBold"/>
              </a:rPr>
              <a:t>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638320"/>
            <a:ext cx="3265068" cy="466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2644" b="1" spc="147" dirty="0">
                <a:solidFill>
                  <a:srgbClr val="FFFFFF"/>
                </a:solidFill>
                <a:latin typeface="DS-Digital"/>
              </a:rPr>
              <a:t>PROJECT SUMMARY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9397" y="1949812"/>
            <a:ext cx="3078493" cy="2238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프로젝트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이름을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입력해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주세요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4493" y="1054250"/>
            <a:ext cx="2108301" cy="466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44" b="1" spc="-294">
                <a:solidFill>
                  <a:srgbClr val="FF71D8"/>
                </a:solidFill>
                <a:ea typeface="NanumSquare ExtraBold"/>
              </a:rPr>
              <a:t>프로젝트</a:t>
            </a:r>
            <a:r>
              <a:rPr lang="en-US" sz="2644" b="1" spc="-294">
                <a:solidFill>
                  <a:srgbClr val="FF71D8"/>
                </a:solidFill>
                <a:latin typeface="NanumSquare ExtraBold"/>
              </a:rPr>
              <a:t> </a:t>
            </a:r>
            <a:r>
              <a:rPr lang="ko-KR" altLang="en-US" sz="2644" b="1" spc="-294">
                <a:solidFill>
                  <a:srgbClr val="FF71D8"/>
                </a:solidFill>
                <a:ea typeface="NanumSquare ExtraBold"/>
              </a:rPr>
              <a:t>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5835" y="1464716"/>
            <a:ext cx="2154945" cy="3358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910" b="1" spc="73" dirty="0">
                <a:solidFill>
                  <a:srgbClr val="000000"/>
                </a:solidFill>
                <a:latin typeface="DS-Digital"/>
              </a:rPr>
              <a:t>IFIF</a:t>
            </a:r>
            <a:r>
              <a:rPr lang="ko-KR" altLang="en-US" sz="1910" b="1" spc="73" dirty="0">
                <a:solidFill>
                  <a:srgbClr val="000000"/>
                </a:solidFill>
                <a:latin typeface="DS-Digital"/>
              </a:rPr>
              <a:t> 칵테일 바</a:t>
            </a:r>
            <a:endParaRPr lang="en-US" sz="1910" b="1" spc="73" dirty="0">
              <a:solidFill>
                <a:srgbClr val="000000"/>
              </a:solidFill>
              <a:latin typeface="DS-Digital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045041" y="3768921"/>
            <a:ext cx="4328548" cy="494425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865" b="1" dirty="0">
                <a:solidFill>
                  <a:srgbClr val="000000"/>
                </a:solidFill>
                <a:latin typeface="NanumSquare Regular"/>
              </a:rPr>
              <a:t>08.02~09.10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155164" y="2770743"/>
            <a:ext cx="2108301" cy="475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44" b="1" spc="-294">
                <a:solidFill>
                  <a:srgbClr val="FF71D8"/>
                </a:solidFill>
                <a:ea typeface="NanumSquare ExtraBold"/>
              </a:rPr>
              <a:t>개발</a:t>
            </a:r>
            <a:r>
              <a:rPr lang="en-US" sz="2644" b="1" spc="-294">
                <a:solidFill>
                  <a:srgbClr val="FF71D8"/>
                </a:solidFill>
                <a:latin typeface="NanumSquare ExtraBold"/>
              </a:rPr>
              <a:t> </a:t>
            </a:r>
            <a:r>
              <a:rPr lang="ko-KR" altLang="en-US" sz="2644" b="1" spc="-294">
                <a:solidFill>
                  <a:srgbClr val="FF71D8"/>
                </a:solidFill>
                <a:ea typeface="NanumSquare ExtraBold"/>
              </a:rPr>
              <a:t>일정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127178" y="3181209"/>
            <a:ext cx="2154945" cy="3358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910" b="1" spc="73">
                <a:solidFill>
                  <a:srgbClr val="000000"/>
                </a:solidFill>
                <a:latin typeface="DS-Digital"/>
              </a:rPr>
              <a:t>PROJECT NAME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86109" y="5737291"/>
            <a:ext cx="3703521" cy="12127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강력한 데이터 처리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객체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프로그래밍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형식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기반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누구나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자유롭게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접근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가능한</a:t>
            </a:r>
            <a:r>
              <a:rPr lang="en-US" sz="1469" b="1" dirty="0">
                <a:solidFill>
                  <a:srgbClr val="000000"/>
                </a:solidFill>
                <a:latin typeface="NanumSquare Regular"/>
              </a:rPr>
              <a:t> 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웹페이지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en-US" altLang="ko-KR" sz="1469" b="1" dirty="0">
                <a:solidFill>
                  <a:srgbClr val="000000"/>
                </a:solidFill>
                <a:ea typeface="NanumSquare Regular"/>
              </a:rPr>
              <a:t>RESTful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 </a:t>
            </a:r>
            <a:r>
              <a:rPr lang="en-US" altLang="ko-KR" sz="1469" b="1" dirty="0">
                <a:solidFill>
                  <a:srgbClr val="000000"/>
                </a:solidFill>
                <a:ea typeface="NanumSquare Regular"/>
              </a:rPr>
              <a:t>API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 지원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55164" y="4683141"/>
            <a:ext cx="2108301" cy="475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44" b="1" spc="-294">
                <a:solidFill>
                  <a:srgbClr val="FF71D8"/>
                </a:solidFill>
                <a:ea typeface="NanumSquare ExtraBold"/>
              </a:rPr>
              <a:t>특징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27178" y="5093606"/>
            <a:ext cx="2154945" cy="3358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1910" b="1" spc="73">
                <a:solidFill>
                  <a:srgbClr val="000000"/>
                </a:solidFill>
                <a:latin typeface="DS-Digital"/>
              </a:rPr>
              <a:t>FEATURE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28167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035BF-8606-4586-BC3F-BBC314517070}"/>
              </a:ext>
            </a:extLst>
          </p:cNvPr>
          <p:cNvSpPr txBox="1"/>
          <p:nvPr/>
        </p:nvSpPr>
        <p:spPr>
          <a:xfrm>
            <a:off x="974906" y="652421"/>
            <a:ext cx="3319258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61" b="1" dirty="0"/>
              <a:t>구매이력</a:t>
            </a:r>
            <a:r>
              <a:rPr lang="en-US" altLang="ko-KR" sz="2261" b="1" dirty="0"/>
              <a:t>(Ajax)</a:t>
            </a:r>
            <a:endParaRPr lang="ko-KR" altLang="en-US" sz="2261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9FAA87-FFEC-4DC6-ABB9-5C7B4843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22" y="2124654"/>
            <a:ext cx="5996740" cy="223955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A7D702-F054-4BA2-821A-F7450EAFC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064" y="2124654"/>
            <a:ext cx="5205053" cy="32067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129431-0FF2-49A8-9589-CEB34C049F64}"/>
              </a:ext>
            </a:extLst>
          </p:cNvPr>
          <p:cNvSpPr txBox="1"/>
          <p:nvPr/>
        </p:nvSpPr>
        <p:spPr>
          <a:xfrm>
            <a:off x="2663954" y="2533824"/>
            <a:ext cx="798104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3FACF7-03BE-4FE2-A780-7F57BCE3E12A}"/>
              </a:ext>
            </a:extLst>
          </p:cNvPr>
          <p:cNvSpPr txBox="1"/>
          <p:nvPr/>
        </p:nvSpPr>
        <p:spPr>
          <a:xfrm>
            <a:off x="3052483" y="1720703"/>
            <a:ext cx="3319258" cy="28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주문상태가 </a:t>
            </a:r>
            <a:r>
              <a:rPr lang="en-US" altLang="ko-KR" sz="1256" b="1" dirty="0"/>
              <a:t>order</a:t>
            </a:r>
            <a:r>
              <a:rPr lang="ko-KR" altLang="en-US" sz="1256" b="1" dirty="0"/>
              <a:t>인 경우 취소 버튼을 표시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E5D0A9F-A700-4EB6-9BC2-98C2581CD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01" y="4639777"/>
            <a:ext cx="5984860" cy="22974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A35A2B0-39AD-40E5-9C06-91F4CE9DD8E2}"/>
              </a:ext>
            </a:extLst>
          </p:cNvPr>
          <p:cNvSpPr txBox="1"/>
          <p:nvPr/>
        </p:nvSpPr>
        <p:spPr>
          <a:xfrm>
            <a:off x="8918390" y="3546267"/>
            <a:ext cx="861526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B942C-9033-4CE7-AF75-D792A4D0F057}"/>
              </a:ext>
            </a:extLst>
          </p:cNvPr>
          <p:cNvSpPr txBox="1"/>
          <p:nvPr/>
        </p:nvSpPr>
        <p:spPr>
          <a:xfrm>
            <a:off x="7291063" y="1720702"/>
            <a:ext cx="2967479" cy="285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56" b="1" dirty="0"/>
              <a:t>버튼을 누르면 취소 완료 문구가 나옴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4"/>
            <a:ext cx="4048642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4325" y="644679"/>
            <a:ext cx="3391062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lang="ko-KR" altLang="en-US" sz="2638" spc="-195" dirty="0">
                <a:solidFill>
                  <a:srgbClr val="101C48"/>
                </a:solidFill>
              </a:rPr>
              <a:t>상품 관리</a:t>
            </a:r>
            <a:r>
              <a:rPr lang="en-US" altLang="ko-KR" sz="2638" spc="-195" dirty="0">
                <a:solidFill>
                  <a:srgbClr val="101C48"/>
                </a:solidFill>
              </a:rPr>
              <a:t>/</a:t>
            </a:r>
            <a:r>
              <a:rPr lang="ko-KR" altLang="en-US" sz="2638" spc="-195" dirty="0">
                <a:solidFill>
                  <a:srgbClr val="101C48"/>
                </a:solidFill>
              </a:rPr>
              <a:t>수정</a:t>
            </a:r>
            <a:r>
              <a:rPr sz="2638" spc="-195" dirty="0">
                <a:solidFill>
                  <a:srgbClr val="101C48"/>
                </a:solidFill>
              </a:rPr>
              <a:t> </a:t>
            </a:r>
            <a:endParaRPr sz="2638" dirty="0">
              <a:latin typeface="Yu Gothic"/>
              <a:cs typeface="Yu Gothic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146A3DB-A226-448E-9AAC-75184F054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44" y="999392"/>
            <a:ext cx="10494796" cy="40415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2536D32-A01C-44B0-A2EB-15BD79D4EAF5}"/>
              </a:ext>
            </a:extLst>
          </p:cNvPr>
          <p:cNvSpPr txBox="1"/>
          <p:nvPr/>
        </p:nvSpPr>
        <p:spPr>
          <a:xfrm>
            <a:off x="4618461" y="2025650"/>
            <a:ext cx="4507316" cy="51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2" b="1" dirty="0" err="1"/>
              <a:t>Dto</a:t>
            </a:r>
            <a:r>
              <a:rPr lang="ko-KR" altLang="en-US" sz="1382" b="1" dirty="0"/>
              <a:t>로 상품정보를 가져오고 </a:t>
            </a:r>
            <a:endParaRPr lang="en-US" altLang="ko-KR" sz="1382" b="1" dirty="0"/>
          </a:p>
          <a:p>
            <a:r>
              <a:rPr lang="ko-KR" altLang="en-US" sz="1382" b="1" dirty="0"/>
              <a:t>상품정보를 수정한다</a:t>
            </a:r>
            <a:r>
              <a:rPr lang="en-US" altLang="ko-KR" sz="1382" b="1" dirty="0"/>
              <a:t>.(</a:t>
            </a:r>
            <a:r>
              <a:rPr lang="ko-KR" altLang="en-US" sz="1382" b="1" dirty="0"/>
              <a:t>변경감지</a:t>
            </a:r>
            <a:r>
              <a:rPr lang="en-US" altLang="ko-KR" sz="1382" b="1" dirty="0"/>
              <a:t>)</a:t>
            </a:r>
            <a:endParaRPr lang="ko-KR" altLang="en-US" sz="1382" b="1" dirty="0"/>
          </a:p>
        </p:txBody>
      </p:sp>
      <p:pic>
        <p:nvPicPr>
          <p:cNvPr id="69" name="그림 68">
            <a:extLst>
              <a:ext uri="{FF2B5EF4-FFF2-40B4-BE49-F238E27FC236}">
                <a16:creationId xmlns:a16="http://schemas.microsoft.com/office/drawing/2014/main" id="{B3C02A49-E480-45C1-A550-23357A1C7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6" y="5352354"/>
            <a:ext cx="12852891" cy="430823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0C3E74FD-CDFB-44A4-B981-BB832A412B7D}"/>
              </a:ext>
            </a:extLst>
          </p:cNvPr>
          <p:cNvSpPr txBox="1"/>
          <p:nvPr/>
        </p:nvSpPr>
        <p:spPr>
          <a:xfrm>
            <a:off x="3778340" y="2940050"/>
            <a:ext cx="439390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7CBAE38-A2B5-4EC2-BB77-24F5DC758C8D}"/>
              </a:ext>
            </a:extLst>
          </p:cNvPr>
          <p:cNvSpPr txBox="1"/>
          <p:nvPr/>
        </p:nvSpPr>
        <p:spPr>
          <a:xfrm>
            <a:off x="4422067" y="5342928"/>
            <a:ext cx="439390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B706C1DB-EA64-4B6D-92D8-F373A663C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93" y="5823739"/>
            <a:ext cx="7761712" cy="1732761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F7E27A6-2BB1-4D43-976B-3CE68DCCC69F}"/>
              </a:ext>
            </a:extLst>
          </p:cNvPr>
          <p:cNvSpPr txBox="1"/>
          <p:nvPr/>
        </p:nvSpPr>
        <p:spPr>
          <a:xfrm>
            <a:off x="1004325" y="5780201"/>
            <a:ext cx="447505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A7752A0-CF4C-4C78-A173-B7B1CF0A86A0}"/>
              </a:ext>
            </a:extLst>
          </p:cNvPr>
          <p:cNvSpPr txBox="1"/>
          <p:nvPr/>
        </p:nvSpPr>
        <p:spPr>
          <a:xfrm>
            <a:off x="2449512" y="6427987"/>
            <a:ext cx="838200" cy="8134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BBA338-A2FD-435D-9B3E-6220F5FC9EBD}"/>
              </a:ext>
            </a:extLst>
          </p:cNvPr>
          <p:cNvSpPr txBox="1"/>
          <p:nvPr/>
        </p:nvSpPr>
        <p:spPr>
          <a:xfrm>
            <a:off x="8393112" y="6834715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Select </a:t>
            </a:r>
            <a:r>
              <a:rPr lang="ko-KR" altLang="en-US" sz="1200" b="1" dirty="0"/>
              <a:t>요소로 상품을 필터링함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42C1214-0E32-4CA1-96C3-B53E8AB1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29" y="715046"/>
            <a:ext cx="11787800" cy="472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D169D86-8009-4185-8677-BCBB4CA42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25" y="6653065"/>
            <a:ext cx="4068885" cy="7300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1BDC91-D975-451C-A9CB-05FA3F27D20F}"/>
              </a:ext>
            </a:extLst>
          </p:cNvPr>
          <p:cNvSpPr txBox="1"/>
          <p:nvPr/>
        </p:nvSpPr>
        <p:spPr>
          <a:xfrm>
            <a:off x="5421312" y="5442133"/>
            <a:ext cx="3254654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19" b="1" dirty="0" err="1"/>
              <a:t>페이지네이션을</a:t>
            </a:r>
            <a:r>
              <a:rPr lang="ko-KR" altLang="en-US" sz="1319" b="1" dirty="0"/>
              <a:t> 이용하여 페이지를</a:t>
            </a:r>
            <a:endParaRPr lang="en-US" altLang="ko-KR" sz="1319" b="1" dirty="0"/>
          </a:p>
          <a:p>
            <a:r>
              <a:rPr lang="ko-KR" altLang="en-US" sz="1319" b="1" dirty="0"/>
              <a:t> 호출하는 모습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26B2AF-EB3A-460A-89BA-F8B5D421F2B3}"/>
              </a:ext>
            </a:extLst>
          </p:cNvPr>
          <p:cNvSpPr txBox="1"/>
          <p:nvPr/>
        </p:nvSpPr>
        <p:spPr>
          <a:xfrm>
            <a:off x="5268912" y="6519726"/>
            <a:ext cx="3733280" cy="498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19" b="1" dirty="0"/>
              <a:t>현재페이지가 첫번째나 마지막일 경우 </a:t>
            </a:r>
            <a:endParaRPr lang="en-US" altLang="ko-KR" sz="1319" b="1" dirty="0"/>
          </a:p>
          <a:p>
            <a:r>
              <a:rPr lang="en-US" altLang="ko-KR" sz="1319" b="1" dirty="0"/>
              <a:t>disabled</a:t>
            </a:r>
            <a:r>
              <a:rPr lang="ko-KR" altLang="en-US" sz="1319" b="1" dirty="0"/>
              <a:t>클래스를 이용하여 비활성화 시킴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F6483C3-74C2-48BC-949C-0263AE2E8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271" y="5877132"/>
            <a:ext cx="4068885" cy="730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21B23-0787-44EF-BA98-7FBB65BE90AC}"/>
              </a:ext>
            </a:extLst>
          </p:cNvPr>
          <p:cNvSpPr txBox="1"/>
          <p:nvPr/>
        </p:nvSpPr>
        <p:spPr>
          <a:xfrm>
            <a:off x="1074524" y="6009539"/>
            <a:ext cx="957251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C0462A-298C-4235-B4FF-92528B558576}"/>
              </a:ext>
            </a:extLst>
          </p:cNvPr>
          <p:cNvSpPr txBox="1"/>
          <p:nvPr/>
        </p:nvSpPr>
        <p:spPr>
          <a:xfrm>
            <a:off x="4144905" y="6760867"/>
            <a:ext cx="957251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  <p:sp>
        <p:nvSpPr>
          <p:cNvPr id="18" name="object 2">
            <a:extLst>
              <a:ext uri="{FF2B5EF4-FFF2-40B4-BE49-F238E27FC236}">
                <a16:creationId xmlns:a16="http://schemas.microsoft.com/office/drawing/2014/main" id="{73DED132-C64D-49BD-A4C7-1FD929A68B62}"/>
              </a:ext>
            </a:extLst>
          </p:cNvPr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5D7A0C8-0DEC-42E4-8010-3CB64CFF9EF6}"/>
              </a:ext>
            </a:extLst>
          </p:cNvPr>
          <p:cNvSpPr txBox="1"/>
          <p:nvPr/>
        </p:nvSpPr>
        <p:spPr>
          <a:xfrm>
            <a:off x="1004326" y="434574"/>
            <a:ext cx="27405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 dirty="0">
              <a:latin typeface="Pretendard"/>
              <a:cs typeface="Pretendard"/>
            </a:endParaRPr>
          </a:p>
        </p:txBody>
      </p:sp>
    </p:spTree>
    <p:extLst>
      <p:ext uri="{BB962C8B-B14F-4D97-AF65-F5344CB8AC3E}">
        <p14:creationId xmlns:p14="http://schemas.microsoft.com/office/powerpoint/2010/main" val="3741257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3376" y="434574"/>
            <a:ext cx="22814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4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4326" y="434573"/>
            <a:ext cx="4264586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31" dirty="0">
                <a:latin typeface="Pretendard"/>
                <a:cs typeface="Pretendard"/>
              </a:rPr>
              <a:t>프로젝트</a:t>
            </a:r>
            <a:r>
              <a:rPr sz="1131" b="1" spc="-44" dirty="0">
                <a:latin typeface="Pretendard"/>
                <a:cs typeface="Pretendard"/>
              </a:rPr>
              <a:t> </a:t>
            </a:r>
            <a:r>
              <a:rPr sz="1131" b="1" spc="31" dirty="0">
                <a:latin typeface="Pretendard"/>
                <a:cs typeface="Pretendard"/>
              </a:rPr>
              <a:t>수행경과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5BE44-FB86-46B4-B979-1D79BA34B16E}"/>
              </a:ext>
            </a:extLst>
          </p:cNvPr>
          <p:cNvSpPr txBox="1"/>
          <p:nvPr/>
        </p:nvSpPr>
        <p:spPr>
          <a:xfrm>
            <a:off x="1077912" y="657447"/>
            <a:ext cx="3319258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61" b="1" dirty="0"/>
              <a:t>Aws</a:t>
            </a:r>
            <a:r>
              <a:rPr lang="ko-KR" altLang="en-US" sz="2261" b="1" dirty="0"/>
              <a:t> </a:t>
            </a:r>
            <a:r>
              <a:rPr lang="en-US" altLang="ko-KR" sz="2261" b="1" dirty="0"/>
              <a:t>(Ec2)</a:t>
            </a:r>
            <a:endParaRPr lang="ko-KR" altLang="en-US" sz="2261" b="1" dirty="0"/>
          </a:p>
        </p:txBody>
      </p:sp>
      <p:sp>
        <p:nvSpPr>
          <p:cNvPr id="21" name="TextBox 20">
            <a:hlinkClick r:id="rId2"/>
            <a:extLst>
              <a:ext uri="{FF2B5EF4-FFF2-40B4-BE49-F238E27FC236}">
                <a16:creationId xmlns:a16="http://schemas.microsoft.com/office/drawing/2014/main" id="{F9884AFF-7C96-400E-9097-F0CE013C83EA}"/>
              </a:ext>
            </a:extLst>
          </p:cNvPr>
          <p:cNvSpPr txBox="1"/>
          <p:nvPr/>
        </p:nvSpPr>
        <p:spPr>
          <a:xfrm>
            <a:off x="4397170" y="639502"/>
            <a:ext cx="8218711" cy="440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261" dirty="0">
                <a:hlinkClick r:id="rId2"/>
              </a:rPr>
              <a:t>http://ec2-13-124-7-117.ap-northeast-2.compute.amazonaws.com</a:t>
            </a:r>
            <a:endParaRPr lang="ko-KR" altLang="en-US" sz="226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4542D3-EC56-4213-AC9E-D0EBB505C82B}"/>
              </a:ext>
            </a:extLst>
          </p:cNvPr>
          <p:cNvSpPr txBox="1"/>
          <p:nvPr/>
        </p:nvSpPr>
        <p:spPr>
          <a:xfrm>
            <a:off x="4397170" y="245810"/>
            <a:ext cx="1340152" cy="440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61" dirty="0"/>
              <a:t>Aws</a:t>
            </a:r>
            <a:r>
              <a:rPr lang="ko-KR" altLang="en-US" sz="2261" dirty="0"/>
              <a:t>주소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CACFA94-71A9-428B-B44E-920F53887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28" y="1109721"/>
            <a:ext cx="12271328" cy="64467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C861CC4-C40A-4CDD-A682-86865CE03B9A}"/>
              </a:ext>
            </a:extLst>
          </p:cNvPr>
          <p:cNvSpPr txBox="1"/>
          <p:nvPr/>
        </p:nvSpPr>
        <p:spPr>
          <a:xfrm>
            <a:off x="1763712" y="1289208"/>
            <a:ext cx="2776028" cy="440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226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43110" y="-928113"/>
            <a:ext cx="9412726" cy="941272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136" y="793044"/>
            <a:ext cx="139932" cy="1399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84" y="4384620"/>
            <a:ext cx="139932" cy="13993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739" y="849017"/>
            <a:ext cx="8013411" cy="1865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959" y="4449921"/>
            <a:ext cx="7099192" cy="186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3302" y="2999298"/>
            <a:ext cx="2975877" cy="66234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746" b="1" spc="-441" dirty="0">
                <a:solidFill>
                  <a:srgbClr val="FFFFFF"/>
                </a:solidFill>
                <a:ea typeface="NanumSquare ExtraBold"/>
              </a:rPr>
              <a:t>자체 평가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0" y="3638320"/>
            <a:ext cx="3265068" cy="466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r>
              <a:rPr lang="en-US" sz="2644" b="1" spc="147" dirty="0">
                <a:solidFill>
                  <a:srgbClr val="FFFFFF"/>
                </a:solidFill>
                <a:latin typeface="DS-Digital"/>
              </a:rPr>
              <a:t>Self-assessment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9397" y="1949812"/>
            <a:ext cx="3078493" cy="22389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프로젝트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이름을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입력해</a:t>
            </a:r>
            <a:r>
              <a:rPr lang="en-US" sz="1322" b="1">
                <a:solidFill>
                  <a:srgbClr val="FFFFFF"/>
                </a:solidFill>
                <a:latin typeface="NanumSquare Regular"/>
              </a:rPr>
              <a:t> </a:t>
            </a:r>
            <a:r>
              <a:rPr lang="ko-KR" altLang="en-US" sz="1322" b="1">
                <a:solidFill>
                  <a:srgbClr val="FFFFFF"/>
                </a:solidFill>
                <a:ea typeface="NanumSquare Regular"/>
              </a:rPr>
              <a:t>주세요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64493" y="1054250"/>
            <a:ext cx="2108301" cy="4664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44" b="1" spc="-294" dirty="0">
                <a:solidFill>
                  <a:srgbClr val="FF71D8"/>
                </a:solidFill>
                <a:ea typeface="NanumSquare ExtraBold"/>
              </a:rPr>
              <a:t>잘한 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45835" y="1464716"/>
            <a:ext cx="2154945" cy="335836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0470"/>
              </a:lnSpc>
            </a:pPr>
            <a:endParaRPr lang="en-US" sz="1910" b="1" spc="73" dirty="0">
              <a:solidFill>
                <a:srgbClr val="000000"/>
              </a:solidFill>
              <a:latin typeface="DS-Digital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56484" y="5588031"/>
            <a:ext cx="4414652" cy="12127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일정관리의 어려움으로 계획보다 시간이 더 소요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코드 최적화가 미흡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더 많은 기능을 구현해보고 싶음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33714" y="4790421"/>
            <a:ext cx="2108301" cy="475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644" b="1" spc="-294" dirty="0">
                <a:solidFill>
                  <a:srgbClr val="FF71D8"/>
                </a:solidFill>
                <a:ea typeface="NanumSquare ExtraBold"/>
              </a:rPr>
              <a:t>아쉬운 점</a:t>
            </a:r>
          </a:p>
        </p:txBody>
      </p:sp>
      <p:sp>
        <p:nvSpPr>
          <p:cNvPr id="20" name="TextBox 17">
            <a:extLst>
              <a:ext uri="{FF2B5EF4-FFF2-40B4-BE49-F238E27FC236}">
                <a16:creationId xmlns:a16="http://schemas.microsoft.com/office/drawing/2014/main" id="{9B13DC41-1144-4AE7-A70D-6BD703FDEC00}"/>
              </a:ext>
            </a:extLst>
          </p:cNvPr>
          <p:cNvSpPr txBox="1"/>
          <p:nvPr/>
        </p:nvSpPr>
        <p:spPr>
          <a:xfrm>
            <a:off x="6488112" y="2117729"/>
            <a:ext cx="3886200" cy="121274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끈기 있게 프로젝트를 완수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스프링 부트와 소스 코드에 대한 이해도 향상</a:t>
            </a:r>
          </a:p>
          <a:p>
            <a:pPr marL="251860" indent="-251860">
              <a:lnSpc>
                <a:spcPct val="14110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추가 기능 구현</a:t>
            </a:r>
            <a:r>
              <a:rPr lang="en-US" altLang="ko-KR" sz="1469" b="1" dirty="0">
                <a:solidFill>
                  <a:srgbClr val="000000"/>
                </a:solidFill>
                <a:ea typeface="NanumSquare Regular"/>
              </a:rPr>
              <a:t>: </a:t>
            </a:r>
            <a:r>
              <a:rPr lang="en-US" altLang="ko-KR" sz="1469" b="1" dirty="0" err="1">
                <a:solidFill>
                  <a:srgbClr val="000000"/>
                </a:solidFill>
                <a:ea typeface="NanumSquare Regular"/>
              </a:rPr>
              <a:t>Api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연동</a:t>
            </a:r>
            <a:r>
              <a:rPr lang="en-US" altLang="ko-KR" sz="1469" b="1" dirty="0">
                <a:solidFill>
                  <a:srgbClr val="000000"/>
                </a:solidFill>
                <a:ea typeface="NanumSquare Regular"/>
              </a:rPr>
              <a:t>, AWS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배포</a:t>
            </a:r>
            <a:r>
              <a:rPr lang="en-US" altLang="ko-KR" sz="1469" b="1" dirty="0">
                <a:solidFill>
                  <a:srgbClr val="000000"/>
                </a:solidFill>
                <a:ea typeface="NanumSquare Regular"/>
              </a:rPr>
              <a:t>, </a:t>
            </a:r>
            <a:r>
              <a:rPr lang="ko-KR" altLang="en-US" sz="1469" b="1" dirty="0" err="1">
                <a:solidFill>
                  <a:srgbClr val="000000"/>
                </a:solidFill>
                <a:ea typeface="NanumSquare Regular"/>
              </a:rPr>
              <a:t>크롤링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 기능 등 계획 </a:t>
            </a:r>
            <a:r>
              <a:rPr lang="ko-KR" altLang="en-US" sz="1469" b="1" dirty="0" err="1">
                <a:solidFill>
                  <a:srgbClr val="000000"/>
                </a:solidFill>
                <a:ea typeface="NanumSquare Regular"/>
              </a:rPr>
              <a:t>했었던</a:t>
            </a:r>
            <a:r>
              <a:rPr lang="ko-KR" altLang="en-US" sz="1469" b="1" dirty="0">
                <a:solidFill>
                  <a:srgbClr val="000000"/>
                </a:solidFill>
                <a:ea typeface="NanumSquare Regular"/>
              </a:rPr>
              <a:t> 기능들을 구현</a:t>
            </a:r>
          </a:p>
        </p:txBody>
      </p:sp>
    </p:spTree>
    <p:extLst>
      <p:ext uri="{BB962C8B-B14F-4D97-AF65-F5344CB8AC3E}">
        <p14:creationId xmlns:p14="http://schemas.microsoft.com/office/powerpoint/2010/main" val="3299303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8027" y="4291332"/>
            <a:ext cx="5084178" cy="508417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-2378836" y="-2332093"/>
            <a:ext cx="7173822" cy="71738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770236" y="1873250"/>
            <a:ext cx="7892951" cy="334902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15000" b="1" dirty="0">
                <a:solidFill>
                  <a:srgbClr val="3F62FF"/>
                </a:solidFill>
                <a:latin typeface="NanumSquare ExtraBold"/>
              </a:rPr>
              <a:t>Thanks!</a:t>
            </a:r>
            <a:endParaRPr lang="en-US" sz="15000" b="1" dirty="0">
              <a:solidFill>
                <a:srgbClr val="3F62FF"/>
              </a:solidFill>
              <a:latin typeface="NanumSquare Extra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577431130" y="1577431329"/>
            <a:ext cx="1577431130" cy="1577431130"/>
            <a:chOff x="1577431130" y="1577431329"/>
            <a:chExt cx="1577431130" cy="1577431130"/>
          </a:xfrm>
        </p:grpSpPr>
      </p:grpSp>
      <p:sp>
        <p:nvSpPr>
          <p:cNvPr id="8" name="TextBox 8"/>
          <p:cNvSpPr txBox="1"/>
          <p:nvPr/>
        </p:nvSpPr>
        <p:spPr>
          <a:xfrm>
            <a:off x="6343561" y="6903387"/>
            <a:ext cx="1278041" cy="27053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16199"/>
              </a:lnSpc>
            </a:pPr>
            <a:r>
              <a:rPr lang="en-US" sz="1469" spc="-147">
                <a:solidFill>
                  <a:srgbClr val="FFFFFF"/>
                </a:solidFill>
                <a:latin typeface="NanumSquare Regular"/>
              </a:rPr>
              <a:t>MIRI COMPANY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1151" y="345227"/>
            <a:ext cx="12091996" cy="255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43377" y="409686"/>
            <a:ext cx="220965" cy="195770"/>
          </a:xfrm>
          <a:prstGeom prst="rect">
            <a:avLst/>
          </a:prstGeom>
        </p:spPr>
        <p:txBody>
          <a:bodyPr vert="horz" wrap="square" lIns="0" tIns="21538" rIns="0" bIns="0" rtlCol="0">
            <a:spAutoFit/>
          </a:bodyPr>
          <a:lstStyle/>
          <a:p>
            <a:pPr marL="15954">
              <a:spcBef>
                <a:spcPts val="170"/>
              </a:spcBef>
            </a:pPr>
            <a:r>
              <a:rPr sz="1131" b="1" spc="13" dirty="0">
                <a:latin typeface="Pretendard"/>
                <a:cs typeface="Pretendard"/>
              </a:rPr>
              <a:t>0</a:t>
            </a:r>
            <a:r>
              <a:rPr sz="1131" b="1" spc="25" dirty="0">
                <a:latin typeface="Pretendard"/>
                <a:cs typeface="Pretendard"/>
              </a:rPr>
              <a:t>2</a:t>
            </a:r>
            <a:endParaRPr sz="1131">
              <a:latin typeface="Pretendard"/>
              <a:cs typeface="Pretendar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0089" y="922774"/>
            <a:ext cx="3773165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 err="1">
                <a:solidFill>
                  <a:srgbClr val="101C48"/>
                </a:solidFill>
              </a:rPr>
              <a:t>프로젝트</a:t>
            </a:r>
            <a:r>
              <a:rPr sz="2638" spc="-207" dirty="0">
                <a:solidFill>
                  <a:srgbClr val="101C48"/>
                </a:solidFill>
              </a:rPr>
              <a:t> </a:t>
            </a:r>
            <a:r>
              <a:rPr sz="2638" dirty="0"/>
              <a:t>구성</a:t>
            </a:r>
            <a:r>
              <a:rPr sz="2638" spc="-195" dirty="0"/>
              <a:t> </a:t>
            </a:r>
            <a:r>
              <a:rPr sz="2638" dirty="0"/>
              <a:t>및</a:t>
            </a:r>
            <a:r>
              <a:rPr sz="2638" spc="-195" dirty="0"/>
              <a:t> </a:t>
            </a:r>
            <a:r>
              <a:rPr sz="2638" dirty="0"/>
              <a:t>역할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60953"/>
              </p:ext>
            </p:extLst>
          </p:nvPr>
        </p:nvGraphicFramePr>
        <p:xfrm>
          <a:off x="652696" y="2320159"/>
          <a:ext cx="12160017" cy="3096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8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5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240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이름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1755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역할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1755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00" dirty="0">
                          <a:latin typeface="맑은 고딕"/>
                          <a:cs typeface="맑은 고딕"/>
                        </a:rPr>
                        <a:t>구현</a:t>
                      </a:r>
                      <a:r>
                        <a:rPr sz="1800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dirty="0">
                          <a:latin typeface="맑은 고딕"/>
                          <a:cs typeface="맑은 고딕"/>
                        </a:rPr>
                        <a:t>내용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17550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595959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46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 dirty="0">
                        <a:latin typeface="Times New Roman"/>
                        <a:cs typeface="Times New Roman"/>
                      </a:endParaRPr>
                    </a:p>
                    <a:p>
                      <a:pPr marL="2540" algn="ctr">
                        <a:lnSpc>
                          <a:spcPct val="100000"/>
                        </a:lnSpc>
                        <a:spcBef>
                          <a:spcPts val="1510"/>
                        </a:spcBef>
                      </a:pPr>
                      <a:r>
                        <a:rPr lang="ko-KR" altLang="en-US" sz="1800" b="1" dirty="0">
                          <a:latin typeface="맑은 고딕"/>
                          <a:cs typeface="맑은 고딕"/>
                        </a:rPr>
                        <a:t>김 민</a:t>
                      </a:r>
                      <a:endParaRPr sz="1800" dirty="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3000">
                        <a:latin typeface="Times New Roman"/>
                        <a:cs typeface="Times New Roman"/>
                      </a:endParaRPr>
                    </a:p>
                    <a:p>
                      <a:pPr marL="1270" algn="ctr">
                        <a:lnSpc>
                          <a:spcPts val="1675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프로젝트</a:t>
                      </a:r>
                      <a:r>
                        <a:rPr sz="1800" b="1" spc="-135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설계</a:t>
                      </a:r>
                      <a:r>
                        <a:rPr sz="1800" b="1" spc="-125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및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  <a:p>
                      <a:pPr marL="1270" algn="ctr">
                        <a:lnSpc>
                          <a:spcPts val="1675"/>
                        </a:lnSpc>
                      </a:pPr>
                      <a:r>
                        <a:rPr sz="1800" b="1" spc="5" dirty="0">
                          <a:solidFill>
                            <a:srgbClr val="393737"/>
                          </a:solidFill>
                          <a:latin typeface="Toppan BunkyuMidashiGoStd EB"/>
                          <a:cs typeface="Toppan BunkyuMidashiGoStd EB"/>
                        </a:rPr>
                        <a:t>DB</a:t>
                      </a:r>
                      <a:r>
                        <a:rPr sz="1800" b="1" dirty="0">
                          <a:solidFill>
                            <a:srgbClr val="393737"/>
                          </a:solidFill>
                          <a:latin typeface="Toppan BunkyuMidashiGoStd EB"/>
                          <a:cs typeface="Toppan BunkyuMidashiGoStd EB"/>
                        </a:rPr>
                        <a:t> </a:t>
                      </a:r>
                      <a:r>
                        <a:rPr sz="1800" b="1" dirty="0">
                          <a:solidFill>
                            <a:srgbClr val="393737"/>
                          </a:solidFill>
                          <a:latin typeface="맑은 고딕"/>
                          <a:cs typeface="맑은 고딕"/>
                        </a:rPr>
                        <a:t>구축</a:t>
                      </a:r>
                      <a:endParaRPr sz="1800">
                        <a:latin typeface="맑은 고딕"/>
                        <a:cs typeface="맑은 고딕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R w="9525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900" dirty="0">
                        <a:latin typeface="Times New Roman"/>
                        <a:cs typeface="Times New Roman"/>
                      </a:endParaRPr>
                    </a:p>
                    <a:p>
                      <a:pPr marL="54610" marR="109855" algn="just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sz="1800" b="1" dirty="0">
                          <a:latin typeface="맑은 고딕"/>
                          <a:cs typeface="맑은 고딕"/>
                        </a:rPr>
                        <a:t>결제</a:t>
                      </a:r>
                      <a:r>
                        <a:rPr sz="1800" b="1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Yu Gothic"/>
                          <a:cs typeface="Yu Gothic"/>
                        </a:rPr>
                        <a:t>Open</a:t>
                      </a:r>
                      <a:r>
                        <a:rPr sz="1800" b="1" spc="-5" dirty="0">
                          <a:latin typeface="Yu Gothic"/>
                          <a:cs typeface="Yu Gothic"/>
                        </a:rPr>
                        <a:t> API</a:t>
                      </a:r>
                      <a:r>
                        <a:rPr sz="1800" b="1" spc="10" dirty="0">
                          <a:latin typeface="Yu Gothic"/>
                          <a:cs typeface="Yu Gothic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사용</a:t>
                      </a:r>
                      <a:r>
                        <a:rPr sz="1800" b="1" spc="-9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바로</a:t>
                      </a:r>
                      <a:r>
                        <a:rPr sz="1800" b="1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주문</a:t>
                      </a:r>
                      <a:r>
                        <a:rPr sz="1800" b="1" dirty="0">
                          <a:latin typeface="Yu Gothic"/>
                          <a:cs typeface="Yu Gothic"/>
                        </a:rPr>
                        <a:t>,</a:t>
                      </a:r>
                      <a:r>
                        <a:rPr sz="1800" b="1" spc="5" dirty="0">
                          <a:latin typeface="Yu Gothic"/>
                          <a:cs typeface="Yu Gothic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장바구니</a:t>
                      </a:r>
                      <a:r>
                        <a:rPr sz="1800" b="1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결제</a:t>
                      </a:r>
                      <a:r>
                        <a:rPr sz="1800" b="1" dirty="0">
                          <a:latin typeface="Yu Gothic"/>
                          <a:cs typeface="Yu Gothic"/>
                        </a:rPr>
                        <a:t>,</a:t>
                      </a:r>
                      <a:r>
                        <a:rPr sz="1800" b="1" spc="5" dirty="0">
                          <a:latin typeface="Yu Gothic"/>
                          <a:cs typeface="Yu Gothic"/>
                        </a:rPr>
                        <a:t> </a:t>
                      </a:r>
                      <a:r>
                        <a:rPr sz="1800" b="1" dirty="0" err="1">
                          <a:latin typeface="맑은 고딕"/>
                          <a:cs typeface="맑은 고딕"/>
                        </a:rPr>
                        <a:t>환불</a:t>
                      </a:r>
                      <a:r>
                        <a:rPr sz="1800" b="1" spc="-85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Yu Gothic"/>
                          <a:cs typeface="Yu Gothic"/>
                        </a:rPr>
                        <a:t>/</a:t>
                      </a:r>
                      <a:r>
                        <a:rPr sz="1800" b="1" spc="5" dirty="0">
                          <a:latin typeface="Yu Gothic"/>
                          <a:cs typeface="Yu Gothic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여러</a:t>
                      </a:r>
                      <a:r>
                        <a:rPr sz="1800" b="1" spc="-10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맑은 고딕"/>
                          <a:cs typeface="맑은 고딕"/>
                        </a:rPr>
                        <a:t>편의성</a:t>
                      </a:r>
                      <a:r>
                        <a:rPr sz="1800" b="1" spc="-8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 err="1">
                          <a:latin typeface="맑은 고딕"/>
                          <a:cs typeface="맑은 고딕"/>
                        </a:rPr>
                        <a:t>개선</a:t>
                      </a:r>
                      <a:r>
                        <a:rPr sz="1800" b="1" spc="-100" dirty="0">
                          <a:latin typeface="맑은 고딕"/>
                          <a:cs typeface="맑은 고딕"/>
                        </a:rPr>
                        <a:t> </a:t>
                      </a:r>
                      <a:r>
                        <a:rPr sz="1800" b="1" dirty="0">
                          <a:latin typeface="Yu Gothic"/>
                          <a:cs typeface="Yu Gothic"/>
                        </a:rPr>
                        <a:t>/</a:t>
                      </a:r>
                      <a:endParaRPr lang="en-US" sz="1800" b="1" spc="5" dirty="0">
                        <a:latin typeface="Yu Gothic"/>
                        <a:cs typeface="Yu Gothic"/>
                      </a:endParaRPr>
                    </a:p>
                    <a:p>
                      <a:pPr marL="54610" marR="109855" algn="just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로그인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,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회원가입 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/ 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구글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,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카카오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,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네이버 소셜 로그인 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/ 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이메일 인증 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/ Top to scroll / </a:t>
                      </a:r>
                    </a:p>
                    <a:p>
                      <a:pPr marL="54610" marR="109855" algn="just">
                        <a:lnSpc>
                          <a:spcPct val="100000"/>
                        </a:lnSpc>
                        <a:spcBef>
                          <a:spcPts val="865"/>
                        </a:spcBef>
                      </a:pP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 </a:t>
                      </a:r>
                      <a:r>
                        <a:rPr lang="en-US" altLang="ko-KR" sz="1800" b="1" spc="5" dirty="0" err="1">
                          <a:latin typeface="Yu Gothic"/>
                          <a:cs typeface="Yu Gothic"/>
                        </a:rPr>
                        <a:t>Jsoup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 Crawling / 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지도 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API / </a:t>
                      </a:r>
                      <a:r>
                        <a:rPr lang="ko-KR" altLang="en-US" sz="1800" b="1" spc="5" dirty="0">
                          <a:latin typeface="Yu Gothic"/>
                          <a:cs typeface="Yu Gothic"/>
                        </a:rPr>
                        <a:t>댓글 기능 </a:t>
                      </a:r>
                      <a:r>
                        <a:rPr lang="en-US" altLang="ko-KR" sz="1800" b="1" spc="5" dirty="0">
                          <a:latin typeface="Yu Gothic"/>
                          <a:cs typeface="Yu Gothic"/>
                        </a:rPr>
                        <a:t>/ Aws </a:t>
                      </a:r>
                      <a:endParaRPr sz="1800" dirty="0">
                        <a:latin typeface="Yu Gothic"/>
                        <a:cs typeface="Yu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59595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8143" y="360899"/>
            <a:ext cx="8333306" cy="229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6022" y="362618"/>
            <a:ext cx="433531" cy="2244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44219" y="3001928"/>
            <a:ext cx="5910228" cy="1251941"/>
          </a:xfrm>
          <a:prstGeom prst="rect">
            <a:avLst/>
          </a:prstGeom>
        </p:spPr>
        <p:txBody>
          <a:bodyPr vert="horz" wrap="square" lIns="0" tIns="18347" rIns="0" bIns="0" rtlCol="0">
            <a:spAutoFit/>
          </a:bodyPr>
          <a:lstStyle/>
          <a:p>
            <a:pPr marL="352578" indent="-337422">
              <a:spcBef>
                <a:spcPts val="144"/>
              </a:spcBef>
              <a:buFont typeface="Yu Gothic"/>
              <a:buAutoNum type="arabicPeriod"/>
              <a:tabLst>
                <a:tab pos="353375" algn="l"/>
              </a:tabLst>
            </a:pPr>
            <a:r>
              <a:rPr lang="ko-KR" altLang="en-US"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실제 운영하는 매장을 선정하여 웹 개발 하는 주제</a:t>
            </a:r>
            <a:endParaRPr lang="en-US" altLang="ko-KR" sz="1821" spc="13" dirty="0">
              <a:solidFill>
                <a:srgbClr val="101C48"/>
              </a:solidFill>
              <a:latin typeface="맑은 고딕"/>
              <a:cs typeface="맑은 고딕"/>
            </a:endParaRPr>
          </a:p>
          <a:p>
            <a:pPr marL="352578" indent="-337422">
              <a:spcBef>
                <a:spcPts val="144"/>
              </a:spcBef>
              <a:buFont typeface="Yu Gothic"/>
              <a:buAutoNum type="arabicPeriod"/>
              <a:tabLst>
                <a:tab pos="353375" algn="l"/>
              </a:tabLst>
            </a:pPr>
            <a:endParaRPr sz="1193" dirty="0">
              <a:latin typeface="맑은 고딕"/>
              <a:cs typeface="맑은 고딕"/>
            </a:endParaRPr>
          </a:p>
          <a:p>
            <a:pPr marL="352578" indent="-337422">
              <a:buFont typeface="Yu Gothic"/>
              <a:buAutoNum type="arabicPeriod"/>
              <a:tabLst>
                <a:tab pos="353375" algn="l"/>
              </a:tabLst>
            </a:pP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준비한</a:t>
            </a:r>
            <a:r>
              <a:rPr sz="1821" spc="-138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기술</a:t>
            </a:r>
            <a:r>
              <a:rPr sz="1821" spc="-119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스택을</a:t>
            </a:r>
            <a:r>
              <a:rPr sz="1821" spc="-138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점검해볼</a:t>
            </a:r>
            <a:r>
              <a:rPr sz="1821" spc="-138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수</a:t>
            </a:r>
            <a:r>
              <a:rPr sz="1821" spc="-119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있는</a:t>
            </a:r>
            <a:r>
              <a:rPr sz="1821" spc="-119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주제</a:t>
            </a:r>
            <a:endParaRPr sz="1821" dirty="0">
              <a:latin typeface="맑은 고딕"/>
              <a:cs typeface="맑은 고딕"/>
            </a:endParaRPr>
          </a:p>
          <a:p>
            <a:pPr>
              <a:spcBef>
                <a:spcPts val="50"/>
              </a:spcBef>
              <a:buClr>
                <a:srgbClr val="101C48"/>
              </a:buClr>
              <a:buFont typeface="Yu Gothic"/>
              <a:buAutoNum type="arabicPeriod"/>
            </a:pPr>
            <a:endParaRPr sz="1193" dirty="0">
              <a:latin typeface="맑은 고딕"/>
              <a:cs typeface="맑은 고딕"/>
            </a:endParaRPr>
          </a:p>
          <a:p>
            <a:pPr marL="352578" indent="-337422">
              <a:buAutoNum type="arabicPeriod"/>
              <a:tabLst>
                <a:tab pos="353375" algn="l"/>
              </a:tabLst>
            </a:pPr>
            <a:r>
              <a:rPr sz="1821" spc="6" dirty="0">
                <a:solidFill>
                  <a:srgbClr val="101C48"/>
                </a:solidFill>
                <a:latin typeface="Yu Gothic"/>
                <a:cs typeface="Yu Gothic"/>
              </a:rPr>
              <a:t>Open</a:t>
            </a:r>
            <a:r>
              <a:rPr sz="1821" spc="-13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1821" spc="6" dirty="0">
                <a:solidFill>
                  <a:srgbClr val="101C48"/>
                </a:solidFill>
                <a:latin typeface="Yu Gothic"/>
                <a:cs typeface="Yu Gothic"/>
              </a:rPr>
              <a:t>API,</a:t>
            </a:r>
            <a:r>
              <a:rPr sz="1821" spc="-6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Yu Gothic"/>
                <a:cs typeface="Yu Gothic"/>
              </a:rPr>
              <a:t>REST</a:t>
            </a:r>
            <a:r>
              <a:rPr sz="1821" spc="-25" dirty="0">
                <a:solidFill>
                  <a:srgbClr val="101C48"/>
                </a:solidFill>
                <a:latin typeface="Yu Gothic"/>
                <a:cs typeface="Yu Gothic"/>
              </a:rPr>
              <a:t> </a:t>
            </a:r>
            <a:r>
              <a:rPr sz="1821" spc="6" dirty="0">
                <a:solidFill>
                  <a:srgbClr val="101C48"/>
                </a:solidFill>
                <a:latin typeface="Yu Gothic"/>
                <a:cs typeface="Yu Gothic"/>
              </a:rPr>
              <a:t>API</a:t>
            </a:r>
            <a:r>
              <a:rPr sz="1821" spc="6" dirty="0">
                <a:solidFill>
                  <a:srgbClr val="101C48"/>
                </a:solidFill>
                <a:latin typeface="맑은 고딕"/>
                <a:cs typeface="맑은 고딕"/>
              </a:rPr>
              <a:t>를</a:t>
            </a:r>
            <a:r>
              <a:rPr sz="1821" spc="-138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최대한</a:t>
            </a:r>
            <a:r>
              <a:rPr sz="1821" spc="-138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적용해볼</a:t>
            </a:r>
            <a:r>
              <a:rPr sz="1821" spc="-132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수</a:t>
            </a:r>
            <a:r>
              <a:rPr sz="1821" spc="-119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있는</a:t>
            </a:r>
            <a:r>
              <a:rPr sz="1821" spc="-119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821" spc="13" dirty="0">
                <a:solidFill>
                  <a:srgbClr val="101C48"/>
                </a:solidFill>
                <a:latin typeface="맑은 고딕"/>
                <a:cs typeface="맑은 고딕"/>
              </a:rPr>
              <a:t>주제</a:t>
            </a:r>
            <a:endParaRPr sz="1821" dirty="0">
              <a:latin typeface="맑은 고딕"/>
              <a:cs typeface="맑은 고딕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544218" y="2264842"/>
            <a:ext cx="3771570" cy="388287"/>
          </a:xfrm>
          <a:prstGeom prst="rect">
            <a:avLst/>
          </a:prstGeom>
        </p:spPr>
        <p:txBody>
          <a:bodyPr vert="horz" wrap="square" lIns="0" tIns="20740" rIns="0" bIns="0" rtlCol="0">
            <a:spAutoFit/>
          </a:bodyPr>
          <a:lstStyle/>
          <a:p>
            <a:pPr marL="15954">
              <a:spcBef>
                <a:spcPts val="163"/>
              </a:spcBef>
            </a:pPr>
            <a:r>
              <a:rPr sz="2387" spc="38" dirty="0">
                <a:solidFill>
                  <a:srgbClr val="101C48"/>
                </a:solidFill>
              </a:rPr>
              <a:t>프로젝트</a:t>
            </a:r>
            <a:r>
              <a:rPr sz="2387" spc="-188" dirty="0">
                <a:solidFill>
                  <a:srgbClr val="101C48"/>
                </a:solidFill>
              </a:rPr>
              <a:t> </a:t>
            </a:r>
            <a:r>
              <a:rPr sz="2387" spc="38" dirty="0"/>
              <a:t>주제</a:t>
            </a:r>
            <a:r>
              <a:rPr sz="2387" spc="-176" dirty="0"/>
              <a:t> </a:t>
            </a:r>
            <a:r>
              <a:rPr sz="2387" spc="38" dirty="0"/>
              <a:t>및</a:t>
            </a:r>
            <a:r>
              <a:rPr sz="2387" spc="-188" dirty="0"/>
              <a:t> </a:t>
            </a:r>
            <a:r>
              <a:rPr sz="2387" spc="38" dirty="0"/>
              <a:t>선정</a:t>
            </a:r>
            <a:r>
              <a:rPr sz="2387" spc="-170" dirty="0"/>
              <a:t> </a:t>
            </a:r>
            <a:r>
              <a:rPr sz="2387" spc="38" dirty="0"/>
              <a:t>배경</a:t>
            </a:r>
            <a:endParaRPr sz="2387"/>
          </a:p>
        </p:txBody>
      </p:sp>
      <p:sp>
        <p:nvSpPr>
          <p:cNvPr id="6" name="object 6"/>
          <p:cNvSpPr/>
          <p:nvPr/>
        </p:nvSpPr>
        <p:spPr>
          <a:xfrm>
            <a:off x="9674485" y="697"/>
            <a:ext cx="3765188" cy="7555105"/>
          </a:xfrm>
          <a:custGeom>
            <a:avLst/>
            <a:gdLst/>
            <a:ahLst/>
            <a:cxnLst/>
            <a:rect l="l" t="t" r="r" b="b"/>
            <a:pathLst>
              <a:path w="2997200" h="6014084">
                <a:moveTo>
                  <a:pt x="0" y="0"/>
                </a:moveTo>
                <a:lnTo>
                  <a:pt x="0" y="6013703"/>
                </a:lnTo>
                <a:lnTo>
                  <a:pt x="2997097" y="6013703"/>
                </a:lnTo>
                <a:lnTo>
                  <a:pt x="299709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sz="226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8616" y="4457432"/>
            <a:ext cx="5997138" cy="1263570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143" y="360899"/>
            <a:ext cx="8333306" cy="22983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6022" y="362618"/>
            <a:ext cx="433531" cy="22442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9668046" y="618"/>
            <a:ext cx="3765188" cy="7555105"/>
          </a:xfrm>
          <a:custGeom>
            <a:avLst/>
            <a:gdLst/>
            <a:ahLst/>
            <a:cxnLst/>
            <a:rect l="l" t="t" r="r" b="b"/>
            <a:pathLst>
              <a:path w="2997200" h="6014084">
                <a:moveTo>
                  <a:pt x="0" y="0"/>
                </a:moveTo>
                <a:lnTo>
                  <a:pt x="0" y="6013703"/>
                </a:lnTo>
                <a:lnTo>
                  <a:pt x="2997097" y="6013703"/>
                </a:lnTo>
                <a:lnTo>
                  <a:pt x="299709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</p:spPr>
        <p:txBody>
          <a:bodyPr wrap="square" lIns="0" tIns="0" rIns="0" bIns="0" rtlCol="0"/>
          <a:lstStyle/>
          <a:p>
            <a:endParaRPr sz="2261"/>
          </a:p>
        </p:txBody>
      </p:sp>
      <p:sp>
        <p:nvSpPr>
          <p:cNvPr id="8" name="object 8"/>
          <p:cNvSpPr txBox="1"/>
          <p:nvPr/>
        </p:nvSpPr>
        <p:spPr>
          <a:xfrm>
            <a:off x="6673186" y="1213778"/>
            <a:ext cx="1159869" cy="219920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319" dirty="0">
                <a:latin typeface="Calibri"/>
                <a:cs typeface="Calibri"/>
              </a:rPr>
              <a:t>&lt;</a:t>
            </a:r>
            <a:r>
              <a:rPr sz="1319" spc="-31" dirty="0">
                <a:latin typeface="Times New Roman"/>
                <a:cs typeface="Times New Roman"/>
              </a:rPr>
              <a:t> </a:t>
            </a:r>
            <a:r>
              <a:rPr sz="1319" dirty="0">
                <a:latin typeface="Calibri"/>
                <a:cs typeface="Calibri"/>
              </a:rPr>
              <a:t>202</a:t>
            </a:r>
            <a:r>
              <a:rPr lang="en-US" sz="1319" dirty="0">
                <a:latin typeface="Calibri"/>
                <a:cs typeface="Calibri"/>
              </a:rPr>
              <a:t>2</a:t>
            </a:r>
            <a:r>
              <a:rPr sz="1319" spc="6" dirty="0">
                <a:latin typeface="맑은 고딕"/>
                <a:cs typeface="맑은 고딕"/>
              </a:rPr>
              <a:t>년</a:t>
            </a:r>
            <a:r>
              <a:rPr sz="1319" spc="-195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기준</a:t>
            </a:r>
            <a:r>
              <a:rPr sz="1319" spc="-182" dirty="0">
                <a:latin typeface="맑은 고딕"/>
                <a:cs typeface="맑은 고딕"/>
              </a:rPr>
              <a:t> </a:t>
            </a:r>
            <a:r>
              <a:rPr sz="1319" dirty="0">
                <a:latin typeface="Calibri"/>
                <a:cs typeface="Calibri"/>
              </a:rPr>
              <a:t>&gt;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48507" y="4971954"/>
            <a:ext cx="2282707" cy="219920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lang="ko-KR" altLang="en-US" sz="1319" dirty="0">
                <a:latin typeface="맑은 고딕"/>
                <a:cs typeface="맑은 고딕"/>
              </a:rPr>
              <a:t>늘어나는 </a:t>
            </a:r>
            <a:r>
              <a:rPr lang="en-US" altLang="ko-KR" sz="1319" dirty="0">
                <a:latin typeface="맑은 고딕"/>
                <a:cs typeface="맑은 고딕"/>
              </a:rPr>
              <a:t>MZ</a:t>
            </a:r>
            <a:r>
              <a:rPr lang="ko-KR" altLang="en-US" sz="1319" dirty="0">
                <a:latin typeface="맑은 고딕"/>
                <a:cs typeface="맑은 고딕"/>
              </a:rPr>
              <a:t>세대 인기</a:t>
            </a:r>
            <a:endParaRPr sz="1319" dirty="0">
              <a:latin typeface="맑은 고딕"/>
              <a:cs typeface="맑은 고딕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10739" y="1213778"/>
            <a:ext cx="1159869" cy="219920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319" dirty="0">
                <a:latin typeface="Calibri"/>
                <a:cs typeface="Calibri"/>
              </a:rPr>
              <a:t>&lt;</a:t>
            </a:r>
            <a:r>
              <a:rPr sz="1319" spc="-31" dirty="0">
                <a:latin typeface="Times New Roman"/>
                <a:cs typeface="Times New Roman"/>
              </a:rPr>
              <a:t> </a:t>
            </a:r>
            <a:r>
              <a:rPr sz="1319" dirty="0">
                <a:latin typeface="Calibri"/>
                <a:cs typeface="Calibri"/>
              </a:rPr>
              <a:t>202</a:t>
            </a:r>
            <a:r>
              <a:rPr lang="en-US" sz="1319" dirty="0">
                <a:latin typeface="Calibri"/>
                <a:cs typeface="Calibri"/>
              </a:rPr>
              <a:t>3</a:t>
            </a:r>
            <a:r>
              <a:rPr sz="1319" spc="6" dirty="0">
                <a:latin typeface="맑은 고딕"/>
                <a:cs typeface="맑은 고딕"/>
              </a:rPr>
              <a:t>년</a:t>
            </a:r>
            <a:r>
              <a:rPr sz="1319" spc="-195" dirty="0">
                <a:latin typeface="맑은 고딕"/>
                <a:cs typeface="맑은 고딕"/>
              </a:rPr>
              <a:t> </a:t>
            </a:r>
            <a:r>
              <a:rPr sz="1319" spc="6" dirty="0">
                <a:latin typeface="맑은 고딕"/>
                <a:cs typeface="맑은 고딕"/>
              </a:rPr>
              <a:t>기준</a:t>
            </a:r>
            <a:r>
              <a:rPr sz="1319" spc="-182" dirty="0">
                <a:latin typeface="맑은 고딕"/>
                <a:cs typeface="맑은 고딕"/>
              </a:rPr>
              <a:t> </a:t>
            </a:r>
            <a:r>
              <a:rPr sz="1319" dirty="0">
                <a:latin typeface="Calibri"/>
                <a:cs typeface="Calibri"/>
              </a:rPr>
              <a:t>&gt;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62" y="4480553"/>
            <a:ext cx="5754994" cy="126357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643281" y="4971954"/>
            <a:ext cx="2265035" cy="240895"/>
          </a:xfrm>
          <a:prstGeom prst="rect">
            <a:avLst/>
          </a:prstGeom>
        </p:spPr>
        <p:txBody>
          <a:bodyPr vert="horz" wrap="square" lIns="0" tIns="18347" rIns="0" bIns="0" rtlCol="0">
            <a:spAutoFit/>
          </a:bodyPr>
          <a:lstStyle/>
          <a:p>
            <a:pPr marL="15954">
              <a:spcBef>
                <a:spcPts val="144"/>
              </a:spcBef>
            </a:pPr>
            <a:r>
              <a:rPr lang="ko-KR" altLang="en-US" sz="1445" dirty="0">
                <a:latin typeface="맑은 고딕"/>
                <a:cs typeface="맑은 고딕"/>
              </a:rPr>
              <a:t>점점 늘어나는 위스키 매출 </a:t>
            </a:r>
            <a:endParaRPr sz="1445" dirty="0">
              <a:latin typeface="맑은 고딕"/>
              <a:cs typeface="맑은 고딕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15161" y="5922728"/>
            <a:ext cx="5697240" cy="780678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774854" marR="6381" indent="-1759698">
              <a:lnSpc>
                <a:spcPct val="150700"/>
              </a:lnSpc>
              <a:spcBef>
                <a:spcPts val="126"/>
              </a:spcBef>
            </a:pP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조건에</a:t>
            </a:r>
            <a:r>
              <a:rPr sz="1759" spc="-113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부합하는</a:t>
            </a:r>
            <a:r>
              <a:rPr sz="1759" spc="-126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주제</a:t>
            </a:r>
            <a:r>
              <a:rPr sz="1759" spc="-107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중</a:t>
            </a:r>
            <a:r>
              <a:rPr sz="1759" spc="-126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대세로</a:t>
            </a:r>
            <a:r>
              <a:rPr sz="1759" spc="-107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떠오르고</a:t>
            </a:r>
            <a:r>
              <a:rPr sz="1759" spc="-132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 err="1">
                <a:solidFill>
                  <a:srgbClr val="101C48"/>
                </a:solidFill>
                <a:latin typeface="맑은 고딕"/>
                <a:cs typeface="맑은 고딕"/>
              </a:rPr>
              <a:t>있는</a:t>
            </a:r>
            <a:r>
              <a:rPr sz="1759" spc="-107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lang="ko-KR" altLang="en-US" sz="1759" spc="-107" dirty="0">
                <a:solidFill>
                  <a:srgbClr val="101C48"/>
                </a:solidFill>
                <a:latin typeface="맑은 고딕"/>
                <a:cs typeface="맑은 고딕"/>
              </a:rPr>
              <a:t>칵테일바</a:t>
            </a:r>
            <a:r>
              <a:rPr sz="1759" dirty="0" err="1">
                <a:solidFill>
                  <a:srgbClr val="101C48"/>
                </a:solidFill>
                <a:latin typeface="맑은 고딕"/>
                <a:cs typeface="맑은 고딕"/>
              </a:rPr>
              <a:t>플랫폼을</a:t>
            </a:r>
            <a:r>
              <a:rPr sz="1759" spc="-113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주제로</a:t>
            </a:r>
            <a:r>
              <a:rPr sz="1759" spc="-126" dirty="0">
                <a:solidFill>
                  <a:srgbClr val="101C48"/>
                </a:solidFill>
                <a:latin typeface="맑은 고딕"/>
                <a:cs typeface="맑은 고딕"/>
              </a:rPr>
              <a:t> </a:t>
            </a:r>
            <a:r>
              <a:rPr sz="1759" dirty="0">
                <a:solidFill>
                  <a:srgbClr val="101C48"/>
                </a:solidFill>
                <a:latin typeface="맑은 고딕"/>
                <a:cs typeface="맑은 고딕"/>
              </a:rPr>
              <a:t>선정</a:t>
            </a:r>
            <a:endParaRPr sz="1759" dirty="0">
              <a:latin typeface="맑은 고딕"/>
              <a:cs typeface="맑은 고딕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D89BDD-B5AA-49CF-BDDD-06CCCAE80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400" y="1580016"/>
            <a:ext cx="1997421" cy="2900603"/>
          </a:xfrm>
          <a:prstGeom prst="rect">
            <a:avLst/>
          </a:prstGeom>
        </p:spPr>
      </p:pic>
      <p:pic>
        <p:nvPicPr>
          <p:cNvPr id="1028" name="Picture 4" descr="아재 술'인데, 어디가 좋아서… 2030이 부르는 '위스키 찬가'">
            <a:extLst>
              <a:ext uri="{FF2B5EF4-FFF2-40B4-BE49-F238E27FC236}">
                <a16:creationId xmlns:a16="http://schemas.microsoft.com/office/drawing/2014/main" id="{FAB176CF-48D6-4885-AE74-C966D99AA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48" y="1883721"/>
            <a:ext cx="3765188" cy="229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0089" y="922774"/>
            <a:ext cx="2141850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프로젝트</a:t>
            </a:r>
            <a:r>
              <a:rPr sz="2638" spc="-143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구조</a:t>
            </a:r>
            <a:endParaRPr sz="2638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6022" y="362094"/>
            <a:ext cx="433531" cy="219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8140" y="360950"/>
            <a:ext cx="12039785" cy="22536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14706" y="1840826"/>
            <a:ext cx="4820251" cy="51907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39013" y="531839"/>
            <a:ext cx="4067343" cy="653014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746" b="1" spc="-441">
                <a:solidFill>
                  <a:srgbClr val="3F62FF"/>
                </a:solidFill>
                <a:ea typeface="NanumSquare ExtraBold"/>
              </a:rPr>
              <a:t>개발</a:t>
            </a:r>
            <a:r>
              <a:rPr lang="en-US" sz="3746" b="1" spc="-441">
                <a:solidFill>
                  <a:srgbClr val="3F62FF"/>
                </a:solidFill>
                <a:latin typeface="NanumSquare ExtraBold"/>
              </a:rPr>
              <a:t> </a:t>
            </a:r>
            <a:r>
              <a:rPr lang="ko-KR" altLang="en-US" sz="3746" b="1" spc="-441">
                <a:solidFill>
                  <a:srgbClr val="3F62FF"/>
                </a:solidFill>
                <a:ea typeface="NanumSquare ExtraBold"/>
              </a:rPr>
              <a:t>일정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636397" y="1119551"/>
            <a:ext cx="4160630" cy="475767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sz="2644" b="1" spc="73">
                <a:solidFill>
                  <a:srgbClr val="231F20"/>
                </a:solidFill>
                <a:latin typeface="DS-Digital"/>
              </a:rPr>
              <a:t>schedule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577420"/>
              </p:ext>
            </p:extLst>
          </p:nvPr>
        </p:nvGraphicFramePr>
        <p:xfrm>
          <a:off x="1110834" y="1628141"/>
          <a:ext cx="10970631" cy="5750413"/>
        </p:xfrm>
        <a:graphic>
          <a:graphicData uri="http://schemas.openxmlformats.org/drawingml/2006/table">
            <a:tbl>
              <a:tblPr/>
              <a:tblGrid>
                <a:gridCol w="1567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2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37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068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672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672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94284"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SUN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MON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TUE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WED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THU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FRI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3749"/>
                        </a:lnSpc>
                        <a:defRPr/>
                      </a:pPr>
                      <a:r>
                        <a:rPr lang="en-US" sz="2300" b="1" i="0" u="none" strike="noStrike" spc="100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SAT</a:t>
                      </a:r>
                      <a:endParaRPr lang="en-US" sz="800" b="1" dirty="0"/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CCF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6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13"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3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141"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13"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4</a:t>
                      </a:r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5</a:t>
                      </a: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6</a:t>
                      </a: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7</a:t>
                      </a:r>
                      <a:endParaRPr lang="en-US" sz="1500" b="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8</a:t>
                      </a: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9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10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141"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13"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11</a:t>
                      </a:r>
                      <a:endParaRPr lang="en-US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12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13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14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15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16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dirty="0"/>
                        <a:t>17</a:t>
                      </a: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141"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13"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18</a:t>
                      </a:r>
                      <a:endParaRPr lang="en-US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19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20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21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22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23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24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1141"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609"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25</a:t>
                      </a:r>
                      <a:endParaRPr lang="en-US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26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27</a:t>
                      </a:r>
                      <a:endParaRPr lang="en-US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66000"/>
                        </a:lnSpc>
                        <a:defRPr/>
                      </a:pPr>
                      <a:r>
                        <a:rPr lang="en-US" sz="1500" b="0" i="0" u="none" strike="noStrike" dirty="0">
                          <a:solidFill>
                            <a:srgbClr val="231F20"/>
                          </a:solidFill>
                          <a:latin typeface="NanumSquare ExtraBold"/>
                        </a:rPr>
                        <a:t>28</a:t>
                      </a: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29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30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31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/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 anchor="ctr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704704"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1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2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3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4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5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6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500" dirty="0">
                          <a:latin typeface="NanumSquare ExtraBold" panose="020B0600000101010101" charset="-127"/>
                          <a:ea typeface="NanumSquare ExtraBold" panose="020B0600000101010101" charset="-127"/>
                        </a:rPr>
                        <a:t>7</a:t>
                      </a:r>
                      <a:endParaRPr lang="ko-KR" sz="1500" dirty="0">
                        <a:latin typeface="NanumSquare ExtraBold" panose="020B0600000101010101" charset="-127"/>
                        <a:ea typeface="NanumSquare ExtraBold" panose="020B0600000101010101" charset="-127"/>
                      </a:endParaRPr>
                    </a:p>
                  </a:txBody>
                  <a:tcPr marL="13993" marR="13993" marT="13993" marB="13993">
                    <a:lnL w="2162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624" cap="flat" cmpd="sng" algn="ctr">
                      <a:solidFill>
                        <a:srgbClr val="3F62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10325"/>
                  </a:ext>
                </a:extLst>
              </a:tr>
            </a:tbl>
          </a:graphicData>
        </a:graphic>
      </p:graphicFrame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312" y="2460475"/>
            <a:ext cx="4191001" cy="522411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61" y="3435332"/>
            <a:ext cx="10626751" cy="522411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912" y="4352282"/>
            <a:ext cx="4179288" cy="522411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5403913" y="3479923"/>
            <a:ext cx="2625598" cy="4384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24" b="1" spc="-294" dirty="0">
                <a:solidFill>
                  <a:srgbClr val="000000"/>
                </a:solidFill>
                <a:ea typeface="NanumSquare ExtraBold"/>
              </a:rPr>
              <a:t>백 엔드 개발 시작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6CF1BDA-9319-4DDE-B35E-7EAC0C877332}"/>
              </a:ext>
            </a:extLst>
          </p:cNvPr>
          <p:cNvSpPr txBox="1"/>
          <p:nvPr/>
        </p:nvSpPr>
        <p:spPr>
          <a:xfrm>
            <a:off x="6444338" y="2525665"/>
            <a:ext cx="6716948" cy="39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ko-KR" altLang="en-US" b="1" spc="-294" dirty="0">
                <a:solidFill>
                  <a:srgbClr val="000000"/>
                </a:solidFill>
                <a:ea typeface="NanumSquare ExtraBold"/>
              </a:rPr>
              <a:t>프로젝트 </a:t>
            </a:r>
            <a:r>
              <a:rPr lang="en-US" altLang="ko-KR" b="1" spc="-294" dirty="0">
                <a:solidFill>
                  <a:srgbClr val="000000"/>
                </a:solidFill>
                <a:ea typeface="NanumSquare ExtraBold"/>
              </a:rPr>
              <a:t> </a:t>
            </a:r>
            <a:r>
              <a:rPr lang="ko-KR" altLang="en-US" b="1" spc="-294" dirty="0">
                <a:solidFill>
                  <a:srgbClr val="000000"/>
                </a:solidFill>
                <a:ea typeface="NanumSquare ExtraBold"/>
              </a:rPr>
              <a:t>구조화      및      서비스     기획</a:t>
            </a:r>
            <a:endParaRPr lang="ko-KR" altLang="en-US" sz="1800" b="1" spc="-294" dirty="0">
              <a:solidFill>
                <a:srgbClr val="000000"/>
              </a:solidFill>
              <a:ea typeface="NanumSquare ExtraBold"/>
            </a:endParaRP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31ABAA5F-B69E-448E-919F-9BF12DB4A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61" y="4367054"/>
            <a:ext cx="5551727" cy="52241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309789-8635-4CFA-AD04-1E7E0F06761E}"/>
              </a:ext>
            </a:extLst>
          </p:cNvPr>
          <p:cNvSpPr/>
          <p:nvPr/>
        </p:nvSpPr>
        <p:spPr>
          <a:xfrm>
            <a:off x="10679112" y="3435332"/>
            <a:ext cx="1402353" cy="522411"/>
          </a:xfrm>
          <a:prstGeom prst="rect">
            <a:avLst/>
          </a:prstGeom>
          <a:solidFill>
            <a:srgbClr val="F3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7ADA9B-7031-49E8-835F-4DA3E52C12BB}"/>
              </a:ext>
            </a:extLst>
          </p:cNvPr>
          <p:cNvSpPr/>
          <p:nvPr/>
        </p:nvSpPr>
        <p:spPr>
          <a:xfrm>
            <a:off x="1107828" y="4367053"/>
            <a:ext cx="1402353" cy="522411"/>
          </a:xfrm>
          <a:prstGeom prst="rect">
            <a:avLst/>
          </a:prstGeom>
          <a:solidFill>
            <a:srgbClr val="F37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Picture 11">
            <a:extLst>
              <a:ext uri="{FF2B5EF4-FFF2-40B4-BE49-F238E27FC236}">
                <a16:creationId xmlns:a16="http://schemas.microsoft.com/office/drawing/2014/main" id="{B58977AF-E1AD-4308-B66B-71EE4A4BB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944" y="5233452"/>
            <a:ext cx="4179288" cy="522411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A42C0A-0AEA-4F10-89AB-B84D11A8A9C3}"/>
              </a:ext>
            </a:extLst>
          </p:cNvPr>
          <p:cNvSpPr/>
          <p:nvPr/>
        </p:nvSpPr>
        <p:spPr>
          <a:xfrm>
            <a:off x="1107827" y="5233451"/>
            <a:ext cx="1402353" cy="522411"/>
          </a:xfrm>
          <a:prstGeom prst="rect">
            <a:avLst/>
          </a:prstGeom>
          <a:solidFill>
            <a:srgbClr val="FF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1874253-7C7E-44A2-9EFE-6BEF0FC39655}"/>
              </a:ext>
            </a:extLst>
          </p:cNvPr>
          <p:cNvSpPr/>
          <p:nvPr/>
        </p:nvSpPr>
        <p:spPr>
          <a:xfrm>
            <a:off x="10679112" y="4351101"/>
            <a:ext cx="1402353" cy="522411"/>
          </a:xfrm>
          <a:prstGeom prst="rect">
            <a:avLst/>
          </a:prstGeom>
          <a:solidFill>
            <a:srgbClr val="FFA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8"/>
          <p:cNvSpPr txBox="1"/>
          <p:nvPr/>
        </p:nvSpPr>
        <p:spPr>
          <a:xfrm>
            <a:off x="8492773" y="4401001"/>
            <a:ext cx="2752402" cy="43845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24" b="1" spc="-294" dirty="0">
                <a:solidFill>
                  <a:srgbClr val="000000"/>
                </a:solidFill>
                <a:ea typeface="NanumSquare ExtraBold"/>
              </a:rPr>
              <a:t>프론트 엔드 개발 시작</a:t>
            </a:r>
          </a:p>
        </p:txBody>
      </p:sp>
      <p:pic>
        <p:nvPicPr>
          <p:cNvPr id="33" name="Picture 12">
            <a:extLst>
              <a:ext uri="{FF2B5EF4-FFF2-40B4-BE49-F238E27FC236}">
                <a16:creationId xmlns:a16="http://schemas.microsoft.com/office/drawing/2014/main" id="{76F83703-7ECE-441C-AB16-ED681C612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366" y="5242523"/>
            <a:ext cx="4749545" cy="522411"/>
          </a:xfrm>
          <a:prstGeom prst="rect">
            <a:avLst/>
          </a:prstGeom>
        </p:spPr>
      </p:pic>
      <p:sp>
        <p:nvSpPr>
          <p:cNvPr id="32" name="TextBox 16">
            <a:extLst>
              <a:ext uri="{FF2B5EF4-FFF2-40B4-BE49-F238E27FC236}">
                <a16:creationId xmlns:a16="http://schemas.microsoft.com/office/drawing/2014/main" id="{FF9E483E-96C9-4995-80B0-50D84910FA2A}"/>
              </a:ext>
            </a:extLst>
          </p:cNvPr>
          <p:cNvSpPr txBox="1"/>
          <p:nvPr/>
        </p:nvSpPr>
        <p:spPr>
          <a:xfrm>
            <a:off x="6500938" y="5196206"/>
            <a:ext cx="4978400" cy="596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2420" b="1" spc="-400" dirty="0">
                <a:solidFill>
                  <a:srgbClr val="000000"/>
                </a:solidFill>
                <a:ea typeface="NanumSquare ExtraBold"/>
              </a:rPr>
              <a:t>오류   테스트</a:t>
            </a:r>
            <a:endParaRPr lang="ko-KR" sz="2420" b="1" i="0" u="none" strike="noStrike" spc="-400" dirty="0">
              <a:solidFill>
                <a:srgbClr val="000000"/>
              </a:solidFill>
              <a:ea typeface="NanumSquare ExtraBold"/>
            </a:endParaRP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FBE96E1A-62C1-474F-B057-5AF5B06DFF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6112" y="6133379"/>
            <a:ext cx="2311400" cy="515861"/>
          </a:xfrm>
          <a:prstGeom prst="rect">
            <a:avLst/>
          </a:prstGeom>
        </p:spPr>
      </p:pic>
      <p:pic>
        <p:nvPicPr>
          <p:cNvPr id="39" name="Picture 8">
            <a:extLst>
              <a:ext uri="{FF2B5EF4-FFF2-40B4-BE49-F238E27FC236}">
                <a16:creationId xmlns:a16="http://schemas.microsoft.com/office/drawing/2014/main" id="{44F1029A-B3A8-486A-83FC-81519381CE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8986" y="6133379"/>
            <a:ext cx="4736526" cy="515861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F1D2E030-AFBF-4A7C-91B2-4391F00B1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4512" y="6133379"/>
            <a:ext cx="2667000" cy="5224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297323F-B1EA-4267-AD55-3663CCCCDDC4}"/>
              </a:ext>
            </a:extLst>
          </p:cNvPr>
          <p:cNvSpPr txBox="1"/>
          <p:nvPr/>
        </p:nvSpPr>
        <p:spPr>
          <a:xfrm>
            <a:off x="3059112" y="6192382"/>
            <a:ext cx="6716948" cy="39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1800" b="1" spc="-294" dirty="0">
                <a:solidFill>
                  <a:srgbClr val="000000"/>
                </a:solidFill>
                <a:ea typeface="NanumSquare ExtraBold"/>
              </a:rPr>
              <a:t>A  P   I       AWS      </a:t>
            </a:r>
            <a:r>
              <a:rPr lang="ko-KR" altLang="en-US" sz="1800" b="1" spc="-294" dirty="0">
                <a:solidFill>
                  <a:srgbClr val="000000"/>
                </a:solidFill>
                <a:ea typeface="NanumSquare ExtraBold"/>
              </a:rPr>
              <a:t>크 롤 링</a:t>
            </a:r>
            <a:r>
              <a:rPr lang="en-US" altLang="ko-KR" sz="1800" b="1" spc="-294" dirty="0">
                <a:solidFill>
                  <a:srgbClr val="000000"/>
                </a:solidFill>
                <a:ea typeface="NanumSquare ExtraBold"/>
              </a:rPr>
              <a:t>  </a:t>
            </a:r>
            <a:r>
              <a:rPr lang="ko-KR" altLang="en-US" sz="1800" b="1" spc="-294" dirty="0">
                <a:solidFill>
                  <a:srgbClr val="000000"/>
                </a:solidFill>
                <a:ea typeface="NanumSquare ExtraBold"/>
              </a:rPr>
              <a:t>추가 작업</a:t>
            </a:r>
            <a:r>
              <a:rPr lang="en-US" altLang="ko-KR" sz="1800" b="1" spc="-294" dirty="0">
                <a:solidFill>
                  <a:srgbClr val="000000"/>
                </a:solidFill>
                <a:ea typeface="NanumSquare ExtraBold"/>
              </a:rPr>
              <a:t>     </a:t>
            </a:r>
            <a:r>
              <a:rPr lang="ko-KR" altLang="en-US" sz="1800" b="1" spc="-294" dirty="0">
                <a:solidFill>
                  <a:srgbClr val="000000"/>
                </a:solidFill>
                <a:ea typeface="NanumSquare ExtraBold"/>
              </a:rPr>
              <a:t> </a:t>
            </a:r>
          </a:p>
        </p:txBody>
      </p:sp>
      <p:pic>
        <p:nvPicPr>
          <p:cNvPr id="42" name="Picture 13">
            <a:extLst>
              <a:ext uri="{FF2B5EF4-FFF2-40B4-BE49-F238E27FC236}">
                <a16:creationId xmlns:a16="http://schemas.microsoft.com/office/drawing/2014/main" id="{693F8C4D-4A0D-4F72-804D-60B0ABB6FF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9112" y="6902908"/>
            <a:ext cx="2454120" cy="37923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5B1929A-82DA-467E-842D-B2EC41901D36}"/>
              </a:ext>
            </a:extLst>
          </p:cNvPr>
          <p:cNvSpPr txBox="1"/>
          <p:nvPr/>
        </p:nvSpPr>
        <p:spPr>
          <a:xfrm>
            <a:off x="837964" y="6902908"/>
            <a:ext cx="6716948" cy="392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16199"/>
              </a:lnSpc>
            </a:pPr>
            <a:r>
              <a:rPr lang="en-US" altLang="ko-KR" sz="1800" b="1" spc="-294" dirty="0">
                <a:solidFill>
                  <a:srgbClr val="000000"/>
                </a:solidFill>
                <a:ea typeface="NanumSquare ExtraBold"/>
              </a:rPr>
              <a:t> P   </a:t>
            </a:r>
            <a:r>
              <a:rPr lang="en-US" altLang="ko-KR" sz="1800" b="1" spc="-294" dirty="0" err="1">
                <a:solidFill>
                  <a:srgbClr val="000000"/>
                </a:solidFill>
                <a:ea typeface="NanumSquare ExtraBold"/>
              </a:rPr>
              <a:t>P</a:t>
            </a:r>
            <a:r>
              <a:rPr lang="en-US" altLang="ko-KR" sz="1800" b="1" spc="-294" dirty="0">
                <a:solidFill>
                  <a:srgbClr val="000000"/>
                </a:solidFill>
                <a:ea typeface="NanumSquare ExtraBold"/>
              </a:rPr>
              <a:t> T</a:t>
            </a:r>
            <a:r>
              <a:rPr lang="ko-KR" altLang="en-US" sz="1800" b="1" spc="-294" dirty="0">
                <a:solidFill>
                  <a:srgbClr val="000000"/>
                </a:solidFill>
                <a:ea typeface="NanumSquare ExtraBold"/>
              </a:rPr>
              <a:t>     </a:t>
            </a:r>
            <a:r>
              <a:rPr lang="ko-KR" altLang="en-US" b="1" spc="-294" dirty="0">
                <a:solidFill>
                  <a:srgbClr val="000000"/>
                </a:solidFill>
                <a:ea typeface="NanumSquare ExtraBold"/>
              </a:rPr>
              <a:t>작성</a:t>
            </a:r>
            <a:endParaRPr lang="ko-KR" altLang="en-US" sz="1800" b="1" spc="-294" dirty="0">
              <a:solidFill>
                <a:srgbClr val="000000"/>
              </a:solidFill>
              <a:ea typeface="NanumSquare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1150" y="356715"/>
            <a:ext cx="12086892" cy="408427"/>
            <a:chOff x="725303" y="1054608"/>
            <a:chExt cx="9621520" cy="3251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571" y="1057933"/>
              <a:ext cx="9584159" cy="249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5303" y="1054608"/>
              <a:ext cx="810768" cy="32461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07891" y="1797050"/>
            <a:ext cx="1504480" cy="1202753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R="6381" algn="r">
              <a:spcBef>
                <a:spcPts val="132"/>
              </a:spcBef>
            </a:pPr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운영체제</a:t>
            </a:r>
            <a:endParaRPr sz="1759" dirty="0">
              <a:latin typeface="맑은 고딕"/>
              <a:cs typeface="맑은 고딕"/>
            </a:endParaRPr>
          </a:p>
          <a:p>
            <a:pPr>
              <a:spcBef>
                <a:spcPts val="69"/>
              </a:spcBef>
            </a:pPr>
            <a:endParaRPr sz="1131" dirty="0">
              <a:latin typeface="맑은 고딕"/>
              <a:cs typeface="맑은 고딕"/>
            </a:endParaRPr>
          </a:p>
          <a:p>
            <a:pPr marR="6381" algn="r"/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통합</a:t>
            </a:r>
            <a:r>
              <a:rPr sz="1759" b="1" spc="-107" dirty="0">
                <a:solidFill>
                  <a:srgbClr val="7E38E3"/>
                </a:solidFill>
                <a:latin typeface="맑은 고딕"/>
                <a:cs typeface="맑은 고딕"/>
              </a:rPr>
              <a:t> </a:t>
            </a:r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개발</a:t>
            </a:r>
            <a:r>
              <a:rPr sz="1759" b="1" spc="-126" dirty="0">
                <a:solidFill>
                  <a:srgbClr val="7E38E3"/>
                </a:solidFill>
                <a:latin typeface="맑은 고딕"/>
                <a:cs typeface="맑은 고딕"/>
              </a:rPr>
              <a:t> </a:t>
            </a:r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환경</a:t>
            </a:r>
            <a:endParaRPr sz="1759" dirty="0">
              <a:latin typeface="맑은 고딕"/>
              <a:cs typeface="맑은 고딕"/>
            </a:endParaRPr>
          </a:p>
          <a:p>
            <a:pPr>
              <a:spcBef>
                <a:spcPts val="75"/>
              </a:spcBef>
            </a:pPr>
            <a:endParaRPr sz="1131" dirty="0">
              <a:latin typeface="맑은 고딕"/>
              <a:cs typeface="맑은 고딕"/>
            </a:endParaRPr>
          </a:p>
          <a:p>
            <a:pPr marL="548011"/>
            <a:r>
              <a:rPr sz="1759" b="1" dirty="0">
                <a:solidFill>
                  <a:srgbClr val="7E38E3"/>
                </a:solidFill>
                <a:latin typeface="Yu Gothic"/>
                <a:cs typeface="Yu Gothic"/>
              </a:rPr>
              <a:t>JDK</a:t>
            </a:r>
            <a:r>
              <a:rPr sz="1759" b="1" spc="-119" dirty="0">
                <a:solidFill>
                  <a:srgbClr val="7E38E3"/>
                </a:solidFill>
                <a:latin typeface="Yu Gothic"/>
                <a:cs typeface="Yu Gothic"/>
              </a:rPr>
              <a:t> </a:t>
            </a:r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버전</a:t>
            </a:r>
            <a:endParaRPr sz="1759" dirty="0">
              <a:latin typeface="맑은 고딕"/>
              <a:cs typeface="맑은 고딕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8937" y="3321649"/>
            <a:ext cx="363755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b="1" spc="-6" dirty="0">
                <a:solidFill>
                  <a:srgbClr val="7E38E3"/>
                </a:solidFill>
                <a:latin typeface="Yu Gothic"/>
                <a:cs typeface="Yu Gothic"/>
              </a:rPr>
              <a:t>D</a:t>
            </a:r>
            <a:r>
              <a:rPr sz="1759" b="1" dirty="0">
                <a:solidFill>
                  <a:srgbClr val="7E38E3"/>
                </a:solidFill>
                <a:latin typeface="Yu Gothic"/>
                <a:cs typeface="Yu Gothic"/>
              </a:rPr>
              <a:t>B</a:t>
            </a:r>
            <a:endParaRPr sz="1759">
              <a:latin typeface="Yu Gothic"/>
              <a:cs typeface="Yu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0161" y="3863455"/>
            <a:ext cx="1171037" cy="1504439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463456">
              <a:spcBef>
                <a:spcPts val="132"/>
              </a:spcBef>
            </a:pPr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빌드툴</a:t>
            </a:r>
            <a:endParaRPr sz="1759">
              <a:latin typeface="맑은 고딕"/>
              <a:cs typeface="맑은 고딕"/>
            </a:endParaRPr>
          </a:p>
          <a:p>
            <a:pPr>
              <a:spcBef>
                <a:spcPts val="57"/>
              </a:spcBef>
            </a:pPr>
            <a:endParaRPr sz="1131">
              <a:latin typeface="맑은 고딕"/>
              <a:cs typeface="맑은 고딕"/>
            </a:endParaRPr>
          </a:p>
          <a:p>
            <a:pPr marL="15954"/>
            <a:r>
              <a:rPr sz="1759" b="1" dirty="0">
                <a:solidFill>
                  <a:srgbClr val="7E38E3"/>
                </a:solidFill>
                <a:latin typeface="맑은 고딕"/>
                <a:cs typeface="맑은 고딕"/>
              </a:rPr>
              <a:t>프레임워크</a:t>
            </a:r>
            <a:endParaRPr sz="1759">
              <a:latin typeface="맑은 고딕"/>
              <a:cs typeface="맑은 고딕"/>
            </a:endParaRPr>
          </a:p>
          <a:p>
            <a:pPr marL="540034" marR="6381">
              <a:lnSpc>
                <a:spcPct val="154400"/>
              </a:lnSpc>
              <a:spcBef>
                <a:spcPts val="459"/>
              </a:spcBef>
            </a:pPr>
            <a:r>
              <a:rPr sz="1570" b="1" spc="31" dirty="0">
                <a:solidFill>
                  <a:srgbClr val="7E38E3"/>
                </a:solidFill>
                <a:latin typeface="맑은 고딕"/>
                <a:cs typeface="맑은 고딕"/>
              </a:rPr>
              <a:t>프론트  백엔드</a:t>
            </a:r>
            <a:endParaRPr sz="1570">
              <a:latin typeface="맑은 고딕"/>
              <a:cs typeface="맑은 고딕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6644" y="1707721"/>
            <a:ext cx="1540377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dirty="0">
                <a:latin typeface="Yu Gothic"/>
                <a:cs typeface="Yu Gothic"/>
              </a:rPr>
              <a:t>window</a:t>
            </a:r>
            <a:r>
              <a:rPr sz="1759" spc="-57" dirty="0">
                <a:latin typeface="Yu Gothic"/>
                <a:cs typeface="Yu Gothic"/>
              </a:rPr>
              <a:t> </a:t>
            </a:r>
            <a:r>
              <a:rPr sz="1759" spc="-6" dirty="0">
                <a:latin typeface="Yu Gothic"/>
                <a:cs typeface="Yu Gothic"/>
              </a:rPr>
              <a:t>10</a:t>
            </a:r>
            <a:r>
              <a:rPr sz="1759" spc="-31" dirty="0">
                <a:latin typeface="Yu Gothic"/>
                <a:cs typeface="Yu Gothic"/>
              </a:rPr>
              <a:t> </a:t>
            </a:r>
            <a:r>
              <a:rPr sz="1759" dirty="0">
                <a:latin typeface="Yu Gothic"/>
                <a:cs typeface="Yu Gothic"/>
              </a:rPr>
              <a:t>pro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06644" y="2245698"/>
            <a:ext cx="697996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spc="-6" dirty="0">
                <a:latin typeface="Yu Gothic"/>
                <a:cs typeface="Yu Gothic"/>
              </a:rPr>
              <a:t>IntelliJ</a:t>
            </a:r>
            <a:endParaRPr sz="1759">
              <a:latin typeface="Yu Gothic"/>
              <a:cs typeface="Yu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30201" y="2712172"/>
            <a:ext cx="757824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dirty="0">
                <a:latin typeface="Yu Gothic"/>
                <a:cs typeface="Yu Gothic"/>
              </a:rPr>
              <a:t>JDK</a:t>
            </a:r>
            <a:r>
              <a:rPr sz="1759" spc="-82" dirty="0">
                <a:latin typeface="Yu Gothic"/>
                <a:cs typeface="Yu Gothic"/>
              </a:rPr>
              <a:t> </a:t>
            </a:r>
            <a:r>
              <a:rPr lang="en-US" sz="1759" spc="-82" dirty="0">
                <a:latin typeface="Yu Gothic"/>
                <a:cs typeface="Yu Gothic"/>
              </a:rPr>
              <a:t>22</a:t>
            </a:r>
            <a:endParaRPr sz="1759" dirty="0">
              <a:latin typeface="Yu Gothic"/>
              <a:cs typeface="Yu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06643" y="3321649"/>
            <a:ext cx="2582983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dirty="0">
                <a:latin typeface="Yu Gothic"/>
                <a:cs typeface="Yu Gothic"/>
              </a:rPr>
              <a:t>MySQL</a:t>
            </a:r>
            <a:r>
              <a:rPr sz="1759" spc="-44" dirty="0">
                <a:latin typeface="Yu Gothic"/>
                <a:cs typeface="Yu Gothic"/>
              </a:rPr>
              <a:t> </a:t>
            </a:r>
            <a:r>
              <a:rPr sz="1759" dirty="0">
                <a:latin typeface="Yu Gothic"/>
                <a:cs typeface="Yu Gothic"/>
              </a:rPr>
              <a:t>(WorkBench</a:t>
            </a:r>
            <a:r>
              <a:rPr sz="1759" spc="-31" dirty="0">
                <a:latin typeface="Yu Gothic"/>
                <a:cs typeface="Yu Gothic"/>
              </a:rPr>
              <a:t> </a:t>
            </a:r>
            <a:r>
              <a:rPr sz="1759" spc="-6" dirty="0">
                <a:latin typeface="Yu Gothic"/>
                <a:cs typeface="Yu Gothic"/>
              </a:rPr>
              <a:t>8.0)</a:t>
            </a:r>
            <a:endParaRPr sz="1759">
              <a:latin typeface="Yu Gothic"/>
              <a:cs typeface="Yu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06644" y="3859626"/>
            <a:ext cx="726713" cy="287631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L="15954">
              <a:spcBef>
                <a:spcPts val="132"/>
              </a:spcBef>
            </a:pPr>
            <a:r>
              <a:rPr sz="1759" spc="6" dirty="0">
                <a:latin typeface="Yu Gothic"/>
                <a:cs typeface="Yu Gothic"/>
              </a:rPr>
              <a:t>M</a:t>
            </a:r>
            <a:r>
              <a:rPr sz="1759" spc="-6" dirty="0">
                <a:latin typeface="Yu Gothic"/>
                <a:cs typeface="Yu Gothic"/>
              </a:rPr>
              <a:t>ave</a:t>
            </a:r>
            <a:r>
              <a:rPr sz="1759" dirty="0">
                <a:latin typeface="Yu Gothic"/>
                <a:cs typeface="Yu Gothic"/>
              </a:rPr>
              <a:t>n</a:t>
            </a:r>
            <a:endParaRPr sz="1759">
              <a:latin typeface="Yu Gothic"/>
              <a:cs typeface="Yu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4736" y="4395688"/>
            <a:ext cx="4767111" cy="2575308"/>
          </a:xfrm>
          <a:prstGeom prst="rect">
            <a:avLst/>
          </a:prstGeom>
        </p:spPr>
        <p:txBody>
          <a:bodyPr vert="horz" wrap="square" lIns="0" tIns="16752" rIns="0" bIns="0" rtlCol="0">
            <a:spAutoFit/>
          </a:bodyPr>
          <a:lstStyle/>
          <a:p>
            <a:pPr marR="740254" algn="ctr">
              <a:spcBef>
                <a:spcPts val="132"/>
              </a:spcBef>
            </a:pPr>
            <a:r>
              <a:rPr sz="1759" dirty="0">
                <a:latin typeface="Yu Gothic"/>
                <a:cs typeface="Yu Gothic"/>
              </a:rPr>
              <a:t>Spring</a:t>
            </a:r>
            <a:r>
              <a:rPr sz="1759" spc="-38" dirty="0">
                <a:latin typeface="Yu Gothic"/>
                <a:cs typeface="Yu Gothic"/>
              </a:rPr>
              <a:t> </a:t>
            </a:r>
            <a:r>
              <a:rPr sz="1759" dirty="0">
                <a:latin typeface="Yu Gothic"/>
                <a:cs typeface="Yu Gothic"/>
              </a:rPr>
              <a:t>boot</a:t>
            </a:r>
            <a:r>
              <a:rPr sz="1759" spc="-38" dirty="0">
                <a:latin typeface="Yu Gothic"/>
                <a:cs typeface="Yu Gothic"/>
              </a:rPr>
              <a:t> </a:t>
            </a:r>
            <a:r>
              <a:rPr sz="1759" spc="-6" dirty="0">
                <a:latin typeface="Yu Gothic"/>
                <a:cs typeface="Yu Gothic"/>
              </a:rPr>
              <a:t>3.</a:t>
            </a:r>
            <a:r>
              <a:rPr lang="en-US" sz="1759" spc="-6" dirty="0">
                <a:latin typeface="Yu Gothic"/>
                <a:cs typeface="Yu Gothic"/>
              </a:rPr>
              <a:t>3.2</a:t>
            </a:r>
            <a:endParaRPr sz="1759" dirty="0">
              <a:latin typeface="Yu Gothic"/>
              <a:cs typeface="Yu Gothic"/>
            </a:endParaRPr>
          </a:p>
          <a:p>
            <a:pPr marL="1156646" marR="6381">
              <a:lnSpc>
                <a:spcPct val="154400"/>
              </a:lnSpc>
              <a:spcBef>
                <a:spcPts val="490"/>
              </a:spcBef>
            </a:pPr>
            <a:r>
              <a:rPr sz="1570" spc="19" dirty="0">
                <a:latin typeface="Yu Gothic"/>
                <a:cs typeface="Yu Gothic"/>
              </a:rPr>
              <a:t>HTML, CSS,</a:t>
            </a:r>
            <a:r>
              <a:rPr sz="1570" spc="25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JS,</a:t>
            </a:r>
            <a:r>
              <a:rPr sz="1570" spc="19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BootStrap,</a:t>
            </a:r>
            <a:r>
              <a:rPr sz="1570" spc="6" dirty="0">
                <a:latin typeface="Yu Gothic"/>
                <a:cs typeface="Yu Gothic"/>
              </a:rPr>
              <a:t> </a:t>
            </a:r>
            <a:r>
              <a:rPr sz="1570" spc="19" dirty="0">
                <a:latin typeface="Yu Gothic"/>
                <a:cs typeface="Yu Gothic"/>
              </a:rPr>
              <a:t>Thymeleaf </a:t>
            </a:r>
            <a:r>
              <a:rPr sz="1570" spc="-427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Spring</a:t>
            </a:r>
            <a:r>
              <a:rPr sz="1570" spc="19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Boot,</a:t>
            </a:r>
            <a:r>
              <a:rPr sz="1570" spc="6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Spring</a:t>
            </a:r>
            <a:r>
              <a:rPr sz="1570" spc="25" dirty="0">
                <a:latin typeface="Yu Gothic"/>
                <a:cs typeface="Yu Gothic"/>
              </a:rPr>
              <a:t> </a:t>
            </a:r>
            <a:r>
              <a:rPr sz="1570" spc="13" dirty="0">
                <a:latin typeface="Yu Gothic"/>
                <a:cs typeface="Yu Gothic"/>
              </a:rPr>
              <a:t>Security,</a:t>
            </a:r>
            <a:endParaRPr sz="1570" dirty="0">
              <a:latin typeface="Yu Gothic"/>
              <a:cs typeface="Yu Gothic"/>
            </a:endParaRPr>
          </a:p>
          <a:p>
            <a:pPr marL="1123941">
              <a:spcBef>
                <a:spcPts val="1024"/>
              </a:spcBef>
            </a:pPr>
            <a:r>
              <a:rPr sz="1570" spc="13" dirty="0">
                <a:latin typeface="Yu Gothic"/>
                <a:cs typeface="Yu Gothic"/>
              </a:rPr>
              <a:t>Spring</a:t>
            </a:r>
            <a:r>
              <a:rPr sz="1570" dirty="0">
                <a:latin typeface="Yu Gothic"/>
                <a:cs typeface="Yu Gothic"/>
              </a:rPr>
              <a:t> </a:t>
            </a:r>
            <a:r>
              <a:rPr sz="1570" spc="19" dirty="0">
                <a:latin typeface="Yu Gothic"/>
                <a:cs typeface="Yu Gothic"/>
              </a:rPr>
              <a:t>Data</a:t>
            </a:r>
            <a:r>
              <a:rPr sz="1570" spc="-31" dirty="0">
                <a:latin typeface="Yu Gothic"/>
                <a:cs typeface="Yu Gothic"/>
              </a:rPr>
              <a:t> </a:t>
            </a:r>
            <a:r>
              <a:rPr sz="1570" spc="19" dirty="0">
                <a:latin typeface="Yu Gothic"/>
                <a:cs typeface="Yu Gothic"/>
              </a:rPr>
              <a:t>JPA</a:t>
            </a:r>
            <a:r>
              <a:rPr lang="en-US" sz="1570" spc="19" dirty="0">
                <a:latin typeface="Yu Gothic"/>
                <a:cs typeface="Yu Gothic"/>
              </a:rPr>
              <a:t>, Ajax</a:t>
            </a:r>
            <a:endParaRPr sz="1570" dirty="0">
              <a:latin typeface="Yu Gothic"/>
              <a:cs typeface="Yu Gothic"/>
            </a:endParaRPr>
          </a:p>
          <a:p>
            <a:pPr marL="15954">
              <a:spcBef>
                <a:spcPts val="1024"/>
              </a:spcBef>
              <a:tabLst>
                <a:tab pos="1080068" algn="l"/>
              </a:tabLst>
            </a:pPr>
            <a:r>
              <a:rPr sz="1570" b="1" spc="31" dirty="0">
                <a:solidFill>
                  <a:srgbClr val="7E38E3"/>
                </a:solidFill>
                <a:latin typeface="Yu Gothic"/>
                <a:cs typeface="Yu Gothic"/>
              </a:rPr>
              <a:t>DB	</a:t>
            </a:r>
            <a:r>
              <a:rPr sz="1570" spc="13" dirty="0">
                <a:latin typeface="Yu Gothic"/>
                <a:cs typeface="Yu Gothic"/>
              </a:rPr>
              <a:t>Hibernate,</a:t>
            </a:r>
            <a:r>
              <a:rPr sz="1570" spc="-44" dirty="0">
                <a:latin typeface="Yu Gothic"/>
                <a:cs typeface="Yu Gothic"/>
              </a:rPr>
              <a:t> </a:t>
            </a:r>
            <a:r>
              <a:rPr sz="1570" spc="19" dirty="0">
                <a:latin typeface="Yu Gothic"/>
                <a:cs typeface="Yu Gothic"/>
              </a:rPr>
              <a:t>MySQL</a:t>
            </a:r>
            <a:r>
              <a:rPr lang="en-US" sz="1570" spc="19" dirty="0">
                <a:latin typeface="Yu Gothic"/>
                <a:cs typeface="Yu Gothic"/>
              </a:rPr>
              <a:t>, Maria DB</a:t>
            </a:r>
            <a:endParaRPr sz="1570" dirty="0">
              <a:latin typeface="Yu Gothic"/>
              <a:cs typeface="Yu Gothic"/>
            </a:endParaRPr>
          </a:p>
          <a:p>
            <a:pPr marL="15954">
              <a:spcBef>
                <a:spcPts val="1024"/>
              </a:spcBef>
              <a:tabLst>
                <a:tab pos="1066506" algn="l"/>
              </a:tabLst>
            </a:pPr>
            <a:r>
              <a:rPr sz="1570" b="1" spc="19" dirty="0">
                <a:solidFill>
                  <a:srgbClr val="7E38E3"/>
                </a:solidFill>
                <a:latin typeface="Yu Gothic"/>
                <a:cs typeface="Yu Gothic"/>
              </a:rPr>
              <a:t>API	</a:t>
            </a:r>
            <a:r>
              <a:rPr sz="1570" spc="31" dirty="0">
                <a:latin typeface="맑은 고딕"/>
                <a:cs typeface="맑은 고딕"/>
              </a:rPr>
              <a:t>지도</a:t>
            </a:r>
            <a:r>
              <a:rPr sz="1570" spc="31" dirty="0">
                <a:latin typeface="Yu Gothic"/>
                <a:cs typeface="Yu Gothic"/>
              </a:rPr>
              <a:t>,</a:t>
            </a:r>
            <a:r>
              <a:rPr sz="1570" spc="-25" dirty="0">
                <a:latin typeface="Yu Gothic"/>
                <a:cs typeface="Yu Gothic"/>
              </a:rPr>
              <a:t> </a:t>
            </a:r>
            <a:r>
              <a:rPr sz="1570" spc="31" dirty="0">
                <a:latin typeface="맑은 고딕"/>
                <a:cs typeface="맑은 고딕"/>
              </a:rPr>
              <a:t>결제</a:t>
            </a:r>
            <a:r>
              <a:rPr sz="1570" spc="31" dirty="0">
                <a:latin typeface="Yu Gothic"/>
                <a:cs typeface="Yu Gothic"/>
              </a:rPr>
              <a:t>,</a:t>
            </a:r>
            <a:r>
              <a:rPr sz="1570" spc="-25" dirty="0">
                <a:latin typeface="Yu Gothic"/>
                <a:cs typeface="Yu Gothic"/>
              </a:rPr>
              <a:t> </a:t>
            </a:r>
            <a:r>
              <a:rPr sz="1570" spc="38" dirty="0">
                <a:latin typeface="맑은 고딕"/>
                <a:cs typeface="맑은 고딕"/>
              </a:rPr>
              <a:t>소셜로그인</a:t>
            </a:r>
            <a:endParaRPr sz="1570" dirty="0">
              <a:latin typeface="맑은 고딕"/>
              <a:cs typeface="맑은 고딕"/>
            </a:endParaRPr>
          </a:p>
          <a:p>
            <a:pPr marL="15954">
              <a:spcBef>
                <a:spcPts val="1030"/>
              </a:spcBef>
              <a:tabLst>
                <a:tab pos="988334" algn="l"/>
              </a:tabLst>
            </a:pPr>
            <a:r>
              <a:rPr sz="1570" b="1" spc="19" dirty="0">
                <a:solidFill>
                  <a:srgbClr val="7E38E3"/>
                </a:solidFill>
                <a:latin typeface="Yu Gothic"/>
                <a:cs typeface="Yu Gothic"/>
              </a:rPr>
              <a:t>CI/CD	</a:t>
            </a:r>
            <a:r>
              <a:rPr sz="1570" spc="25" dirty="0">
                <a:latin typeface="Yu Gothic"/>
                <a:cs typeface="Yu Gothic"/>
              </a:rPr>
              <a:t>AWS</a:t>
            </a:r>
            <a:r>
              <a:rPr sz="1570" spc="-6" dirty="0">
                <a:latin typeface="Yu Gothic"/>
                <a:cs typeface="Yu Gothic"/>
              </a:rPr>
              <a:t> </a:t>
            </a:r>
            <a:r>
              <a:rPr sz="1570" spc="19" dirty="0">
                <a:latin typeface="Yu Gothic"/>
                <a:cs typeface="Yu Gothic"/>
              </a:rPr>
              <a:t>EC2</a:t>
            </a:r>
            <a:endParaRPr sz="1570" dirty="0">
              <a:latin typeface="Yu Gothic"/>
              <a:cs typeface="Yu Gothic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20089" y="922774"/>
            <a:ext cx="2668338" cy="422055"/>
          </a:xfrm>
          <a:prstGeom prst="rect">
            <a:avLst/>
          </a:prstGeom>
        </p:spPr>
        <p:txBody>
          <a:bodyPr vert="horz" wrap="square" lIns="0" tIns="15954" rIns="0" bIns="0" rtlCol="0">
            <a:spAutoFit/>
          </a:bodyPr>
          <a:lstStyle/>
          <a:p>
            <a:pPr marL="15954">
              <a:spcBef>
                <a:spcPts val="126"/>
              </a:spcBef>
            </a:pPr>
            <a:r>
              <a:rPr sz="2638" dirty="0">
                <a:solidFill>
                  <a:srgbClr val="101C48"/>
                </a:solidFill>
              </a:rPr>
              <a:t>활용</a:t>
            </a:r>
            <a:r>
              <a:rPr sz="2638" spc="-207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장비</a:t>
            </a:r>
            <a:r>
              <a:rPr sz="2638" spc="-201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및</a:t>
            </a:r>
            <a:r>
              <a:rPr sz="2638" spc="-214" dirty="0">
                <a:solidFill>
                  <a:srgbClr val="101C48"/>
                </a:solidFill>
              </a:rPr>
              <a:t> </a:t>
            </a:r>
            <a:r>
              <a:rPr sz="2638" dirty="0">
                <a:solidFill>
                  <a:srgbClr val="101C48"/>
                </a:solidFill>
              </a:rPr>
              <a:t>재료</a:t>
            </a:r>
            <a:endParaRPr sz="2638"/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235" y="320340"/>
            <a:ext cx="350353" cy="43842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6497369" y="807972"/>
            <a:ext cx="6659277" cy="6279568"/>
            <a:chOff x="5201290" y="1456943"/>
            <a:chExt cx="5300980" cy="4998720"/>
          </a:xfrm>
        </p:grpSpPr>
        <p:sp>
          <p:nvSpPr>
            <p:cNvPr id="17" name="object 17"/>
            <p:cNvSpPr/>
            <p:nvPr/>
          </p:nvSpPr>
          <p:spPr>
            <a:xfrm>
              <a:off x="5201290" y="1456943"/>
              <a:ext cx="5300980" cy="4998720"/>
            </a:xfrm>
            <a:custGeom>
              <a:avLst/>
              <a:gdLst/>
              <a:ahLst/>
              <a:cxnLst/>
              <a:rect l="l" t="t" r="r" b="b"/>
              <a:pathLst>
                <a:path w="5300980" h="4998720">
                  <a:moveTo>
                    <a:pt x="5300471" y="4998719"/>
                  </a:moveTo>
                  <a:lnTo>
                    <a:pt x="5300471" y="0"/>
                  </a:lnTo>
                  <a:lnTo>
                    <a:pt x="0" y="0"/>
                  </a:lnTo>
                  <a:lnTo>
                    <a:pt x="0" y="4998719"/>
                  </a:lnTo>
                  <a:lnTo>
                    <a:pt x="5300471" y="4998719"/>
                  </a:lnTo>
                  <a:close/>
                </a:path>
              </a:pathLst>
            </a:custGeom>
            <a:solidFill>
              <a:srgbClr val="ECEDF0"/>
            </a:solidFill>
          </p:spPr>
          <p:txBody>
            <a:bodyPr wrap="square" lIns="0" tIns="0" rIns="0" bIns="0" rtlCol="0"/>
            <a:lstStyle/>
            <a:p>
              <a:endParaRPr sz="2261"/>
            </a:p>
          </p:txBody>
        </p:sp>
        <p:sp>
          <p:nvSpPr>
            <p:cNvPr id="18" name="object 18"/>
            <p:cNvSpPr/>
            <p:nvPr/>
          </p:nvSpPr>
          <p:spPr>
            <a:xfrm>
              <a:off x="5201290" y="1456943"/>
              <a:ext cx="5300980" cy="4998720"/>
            </a:xfrm>
            <a:custGeom>
              <a:avLst/>
              <a:gdLst/>
              <a:ahLst/>
              <a:cxnLst/>
              <a:rect l="l" t="t" r="r" b="b"/>
              <a:pathLst>
                <a:path w="5300980" h="4998720">
                  <a:moveTo>
                    <a:pt x="0" y="0"/>
                  </a:moveTo>
                  <a:lnTo>
                    <a:pt x="0" y="4998719"/>
                  </a:lnTo>
                  <a:lnTo>
                    <a:pt x="5300471" y="4998719"/>
                  </a:lnTo>
                  <a:lnTo>
                    <a:pt x="5300471" y="0"/>
                  </a:lnTo>
                  <a:lnTo>
                    <a:pt x="0" y="0"/>
                  </a:lnTo>
                  <a:close/>
                </a:path>
              </a:pathLst>
            </a:custGeom>
            <a:ln w="14849">
              <a:solidFill>
                <a:srgbClr val="ECEDF0"/>
              </a:solidFill>
            </a:ln>
          </p:spPr>
          <p:txBody>
            <a:bodyPr wrap="square" lIns="0" tIns="0" rIns="0" bIns="0" rtlCol="0"/>
            <a:lstStyle/>
            <a:p>
              <a:endParaRPr sz="2261"/>
            </a:p>
          </p:txBody>
        </p:sp>
      </p:grpSp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39891" y="1620287"/>
            <a:ext cx="495855" cy="49585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63051" y="2158262"/>
            <a:ext cx="438420" cy="4384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64FDFDD-CD34-4BEE-A8AB-9E9C61723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123" y="5639149"/>
            <a:ext cx="3817572" cy="110099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ED5C167-E539-4D40-A86A-656B73C1D1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60518" y="911802"/>
            <a:ext cx="1160829" cy="1041156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2B9F664-5EB2-49CA-8C2D-4FF8D7D55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5307" y="2878972"/>
            <a:ext cx="1627554" cy="10531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1E474F43-C4EA-44F0-B670-F9F6FCDA8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1417" y="2914874"/>
            <a:ext cx="1172796" cy="101722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95516FF-C939-4FFC-A946-6F5CABD82B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1628" y="2499416"/>
            <a:ext cx="1112960" cy="110099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5AC21F61-7991-4D2F-8559-3135ADE029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7145" y="1996789"/>
            <a:ext cx="1878868" cy="502627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A09CDDFE-572D-4341-8F56-A1D9FB173D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94214" y="3025978"/>
            <a:ext cx="1256568" cy="1148862"/>
          </a:xfrm>
          <a:prstGeom prst="rect">
            <a:avLst/>
          </a:prstGeom>
        </p:spPr>
      </p:pic>
      <p:pic>
        <p:nvPicPr>
          <p:cNvPr id="2050" name="Picture 2" descr="MySQL] MySQL 워크벤치로 json 파일 import 하기">
            <a:extLst>
              <a:ext uri="{FF2B5EF4-FFF2-40B4-BE49-F238E27FC236}">
                <a16:creationId xmlns:a16="http://schemas.microsoft.com/office/drawing/2014/main" id="{DB3D0BF7-3C00-4847-99DD-4D6D2FEFB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172" y="1431002"/>
            <a:ext cx="1349811" cy="134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C467D79E-B023-480C-98D8-5B66982430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95240" y="4327273"/>
            <a:ext cx="1124927" cy="1005254"/>
          </a:xfrm>
          <a:prstGeom prst="rect">
            <a:avLst/>
          </a:prstGeom>
        </p:spPr>
      </p:pic>
      <p:pic>
        <p:nvPicPr>
          <p:cNvPr id="2060" name="Picture 12" descr="JAVA] 패키지">
            <a:extLst>
              <a:ext uri="{FF2B5EF4-FFF2-40B4-BE49-F238E27FC236}">
                <a16:creationId xmlns:a16="http://schemas.microsoft.com/office/drawing/2014/main" id="{AD28BCF1-B898-48BF-92CA-1500AC37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9593" y="914184"/>
            <a:ext cx="1835404" cy="114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WS] EC2란?">
            <a:extLst>
              <a:ext uri="{FF2B5EF4-FFF2-40B4-BE49-F238E27FC236}">
                <a16:creationId xmlns:a16="http://schemas.microsoft.com/office/drawing/2014/main" id="{776314CF-DAF2-4DCF-A14E-1C516DBA3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047" y="3815830"/>
            <a:ext cx="2852240" cy="182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AF20FDE-AE39-4018-913F-9FA2BF913D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10896" y="5641078"/>
            <a:ext cx="1172796" cy="1136894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472AFD-2D90-4984-AA5B-2D6C0A892A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3745" y="4174840"/>
            <a:ext cx="2762320" cy="11834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2271</TotalTime>
  <Words>980</Words>
  <Application>Microsoft Office PowerPoint</Application>
  <PresentationFormat>사용자 지정</PresentationFormat>
  <Paragraphs>329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8" baseType="lpstr">
      <vt:lpstr>DS-Digital</vt:lpstr>
      <vt:lpstr>NanumSquare Bold</vt:lpstr>
      <vt:lpstr>NanumSquare ExtraBold</vt:lpstr>
      <vt:lpstr>NanumSquare Regular</vt:lpstr>
      <vt:lpstr>Pretendard</vt:lpstr>
      <vt:lpstr>Toppan BunkyuMidashiGoStd EB</vt:lpstr>
      <vt:lpstr>Yu Gothic</vt:lpstr>
      <vt:lpstr>맑은 고딕</vt:lpstr>
      <vt:lpstr>Arial</vt:lpstr>
      <vt:lpstr>Calibri</vt:lpstr>
      <vt:lpstr>Franklin Gothic Book</vt:lpstr>
      <vt:lpstr>Times New Roman</vt:lpstr>
      <vt:lpstr>Office Theme</vt:lpstr>
      <vt:lpstr>PowerPoint 프레젠테이션</vt:lpstr>
      <vt:lpstr>PowerPoint 프레젠테이션</vt:lpstr>
      <vt:lpstr>PowerPoint 프레젠테이션</vt:lpstr>
      <vt:lpstr>프로젝트 구성 및 역할</vt:lpstr>
      <vt:lpstr>프로젝트 주제 및 선정 배경</vt:lpstr>
      <vt:lpstr>PowerPoint 프레젠테이션</vt:lpstr>
      <vt:lpstr>프로젝트 구조</vt:lpstr>
      <vt:lpstr>PowerPoint 프레젠테이션</vt:lpstr>
      <vt:lpstr>활용 장비 및 재료</vt:lpstr>
      <vt:lpstr>데이터 베이스 구성</vt:lpstr>
      <vt:lpstr>고객 이용 흐름도</vt:lpstr>
      <vt:lpstr>관리자 이용 흐름도</vt:lpstr>
      <vt:lpstr>로그인/회원 가입</vt:lpstr>
      <vt:lpstr>소셜 로그인(OAuthAttributes)</vt:lpstr>
      <vt:lpstr>메인 페이지 (상단, HEADER, BootStrap)</vt:lpstr>
      <vt:lpstr>메인 페이지 (중단, CONTENT, 지도Api )</vt:lpstr>
      <vt:lpstr>메뉴</vt:lpstr>
      <vt:lpstr>메인 페이지 (하단 , Footer )</vt:lpstr>
      <vt:lpstr>특정 상품 검색</vt:lpstr>
      <vt:lpstr>크롤링 (JSoup)</vt:lpstr>
      <vt:lpstr>Scroll to Top</vt:lpstr>
      <vt:lpstr>상품등록</vt:lpstr>
      <vt:lpstr>상세페이지</vt:lpstr>
      <vt:lpstr>장바구니</vt:lpstr>
      <vt:lpstr>상세 페이지 댓글 추가 삭제기능 (Ajax)</vt:lpstr>
      <vt:lpstr>결제페이지(상세페이지에서 결제)</vt:lpstr>
      <vt:lpstr>결제페이지(장바구니에서 결제)</vt:lpstr>
      <vt:lpstr>결제 (아임포트)</vt:lpstr>
      <vt:lpstr>결제 환불</vt:lpstr>
      <vt:lpstr>PowerPoint 프레젠테이션</vt:lpstr>
      <vt:lpstr>상품 관리/수정 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&lt;4D6963726F736F667420506F776572506F696E74202D20BCDBC5C2BDC220B0B3C0CEC6F7C6AEC6FAB8AEBFC0&gt;</dc:title>
  <dc:creator>tj-bu-707-23</dc:creator>
  <cp:lastModifiedBy>tj-bu-707-23</cp:lastModifiedBy>
  <cp:revision>97</cp:revision>
  <dcterms:created xsi:type="dcterms:W3CDTF">2024-09-06T06:07:06Z</dcterms:created>
  <dcterms:modified xsi:type="dcterms:W3CDTF">2024-09-20T01:44:56Z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2024-09-06T00:00:00Z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2024-09-06T00:00:00Z</vt:filetime>
  </property>
</Properties>
</file>